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3"/>
  </p:notesMasterIdLst>
  <p:sldIdLst>
    <p:sldId id="256" r:id="rId2"/>
    <p:sldId id="257" r:id="rId3"/>
    <p:sldId id="267" r:id="rId4"/>
    <p:sldId id="268" r:id="rId5"/>
    <p:sldId id="289" r:id="rId6"/>
    <p:sldId id="290" r:id="rId7"/>
    <p:sldId id="291" r:id="rId8"/>
    <p:sldId id="269" r:id="rId9"/>
    <p:sldId id="270" r:id="rId10"/>
    <p:sldId id="288" r:id="rId11"/>
    <p:sldId id="271" r:id="rId12"/>
    <p:sldId id="282" r:id="rId13"/>
    <p:sldId id="283" r:id="rId14"/>
    <p:sldId id="284" r:id="rId15"/>
    <p:sldId id="285" r:id="rId16"/>
    <p:sldId id="286" r:id="rId17"/>
    <p:sldId id="272" r:id="rId18"/>
    <p:sldId id="276" r:id="rId19"/>
    <p:sldId id="277" r:id="rId20"/>
    <p:sldId id="278" r:id="rId21"/>
    <p:sldId id="281" r:id="rId22"/>
    <p:sldId id="266" r:id="rId23"/>
    <p:sldId id="273" r:id="rId24"/>
    <p:sldId id="274" r:id="rId25"/>
    <p:sldId id="275" r:id="rId26"/>
    <p:sldId id="279" r:id="rId27"/>
    <p:sldId id="280" r:id="rId28"/>
    <p:sldId id="261" r:id="rId29"/>
    <p:sldId id="265" r:id="rId30"/>
    <p:sldId id="264" r:id="rId31"/>
    <p:sldId id="258"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249" autoAdjust="0"/>
  </p:normalViewPr>
  <p:slideViewPr>
    <p:cSldViewPr snapToGrid="0">
      <p:cViewPr varScale="1">
        <p:scale>
          <a:sx n="68" d="100"/>
          <a:sy n="68" d="100"/>
        </p:scale>
        <p:origin x="8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3CCDCBC-20D3-483B-99BA-F7AA64C6A459}" type="doc">
      <dgm:prSet loTypeId="urn:microsoft.com/office/officeart/2005/8/layout/hProcess9" loCatId="process" qsTypeId="urn:microsoft.com/office/officeart/2005/8/quickstyle/simple1" qsCatId="simple" csTypeId="urn:microsoft.com/office/officeart/2005/8/colors/colorful5" csCatId="colorful" phldr="1"/>
      <dgm:spPr/>
    </dgm:pt>
    <dgm:pt modelId="{9395B974-845C-43B1-8973-817E90062005}">
      <dgm:prSet phldrT="[Text]"/>
      <dgm:spPr/>
      <dgm:t>
        <a:bodyPr/>
        <a:lstStyle/>
        <a:p>
          <a:pPr>
            <a:buFont typeface="Symbol" panose="05050102010706020507" pitchFamily="18" charset="2"/>
            <a:buChar char=""/>
          </a:pPr>
          <a:r>
            <a:rPr lang="en-US" dirty="0"/>
            <a:t>Product idea initiation </a:t>
          </a:r>
        </a:p>
      </dgm:t>
    </dgm:pt>
    <dgm:pt modelId="{922DA651-8EF2-4C6B-A794-B93AC53494D9}" type="parTrans" cxnId="{4D98B82C-2D6D-4190-9F9F-979EEA1C4DAA}">
      <dgm:prSet/>
      <dgm:spPr/>
      <dgm:t>
        <a:bodyPr/>
        <a:lstStyle/>
        <a:p>
          <a:endParaRPr lang="en-US"/>
        </a:p>
      </dgm:t>
    </dgm:pt>
    <dgm:pt modelId="{286809EC-CD79-4B40-94C5-B39EBE943B72}" type="sibTrans" cxnId="{4D98B82C-2D6D-4190-9F9F-979EEA1C4DAA}">
      <dgm:prSet/>
      <dgm:spPr/>
      <dgm:t>
        <a:bodyPr/>
        <a:lstStyle/>
        <a:p>
          <a:endParaRPr lang="en-US"/>
        </a:p>
      </dgm:t>
    </dgm:pt>
    <dgm:pt modelId="{551DD450-D236-46D0-9AA2-EBC93898907B}">
      <dgm:prSet phldrT="[Text]"/>
      <dgm:spPr/>
      <dgm:t>
        <a:bodyPr/>
        <a:lstStyle/>
        <a:p>
          <a:r>
            <a:rPr lang="en-US" dirty="0"/>
            <a:t>Team brainstorms about the different possible designs and copies</a:t>
          </a:r>
        </a:p>
      </dgm:t>
    </dgm:pt>
    <dgm:pt modelId="{99A9B62C-43CF-4803-B608-700560A7CFAD}" type="parTrans" cxnId="{4B7B445E-462E-46D2-8D46-91A3F803138B}">
      <dgm:prSet/>
      <dgm:spPr/>
      <dgm:t>
        <a:bodyPr/>
        <a:lstStyle/>
        <a:p>
          <a:endParaRPr lang="en-US"/>
        </a:p>
      </dgm:t>
    </dgm:pt>
    <dgm:pt modelId="{CC88F60E-6BA3-4DF7-AFC7-46BBEF46A7AF}" type="sibTrans" cxnId="{4B7B445E-462E-46D2-8D46-91A3F803138B}">
      <dgm:prSet/>
      <dgm:spPr/>
      <dgm:t>
        <a:bodyPr/>
        <a:lstStyle/>
        <a:p>
          <a:endParaRPr lang="en-US"/>
        </a:p>
      </dgm:t>
    </dgm:pt>
    <dgm:pt modelId="{CA869D8B-3DA7-4875-A46B-4A0028EBFF0F}">
      <dgm:prSet phldrT="[Text]"/>
      <dgm:spPr/>
      <dgm:t>
        <a:bodyPr/>
        <a:lstStyle/>
        <a:p>
          <a:pPr>
            <a:buFont typeface="Symbol" panose="05050102010706020507" pitchFamily="18" charset="2"/>
            <a:buChar char=""/>
          </a:pPr>
          <a:r>
            <a:rPr lang="en-US" dirty="0"/>
            <a:t>Come up with 5 to 10 different variations</a:t>
          </a:r>
        </a:p>
      </dgm:t>
    </dgm:pt>
    <dgm:pt modelId="{9F86F303-3AE5-414A-BC77-4DD03A2DA0AE}" type="parTrans" cxnId="{6F5F8DEB-F0EB-4A14-B098-8BE6E42C8BE1}">
      <dgm:prSet/>
      <dgm:spPr/>
      <dgm:t>
        <a:bodyPr/>
        <a:lstStyle/>
        <a:p>
          <a:endParaRPr lang="en-US"/>
        </a:p>
      </dgm:t>
    </dgm:pt>
    <dgm:pt modelId="{15D24539-AF0B-48AF-A8BE-A470827A8566}" type="sibTrans" cxnId="{6F5F8DEB-F0EB-4A14-B098-8BE6E42C8BE1}">
      <dgm:prSet/>
      <dgm:spPr/>
      <dgm:t>
        <a:bodyPr/>
        <a:lstStyle/>
        <a:p>
          <a:endParaRPr lang="en-US"/>
        </a:p>
      </dgm:t>
    </dgm:pt>
    <dgm:pt modelId="{2741EC11-6207-4681-BA97-BFA5C64D6193}">
      <dgm:prSet phldrT="[Text]"/>
      <dgm:spPr/>
      <dgm:t>
        <a:bodyPr/>
        <a:lstStyle/>
        <a:p>
          <a:pPr>
            <a:buFont typeface="Symbol" panose="05050102010706020507" pitchFamily="18" charset="2"/>
            <a:buChar char=""/>
          </a:pPr>
          <a:r>
            <a:rPr lang="en-US" dirty="0"/>
            <a:t>Run five second tests for each version</a:t>
          </a:r>
        </a:p>
      </dgm:t>
    </dgm:pt>
    <dgm:pt modelId="{C0C6D55D-932D-48CC-8357-9B26811E01E8}" type="parTrans" cxnId="{34064B00-34A2-436F-B246-840F55F854E5}">
      <dgm:prSet/>
      <dgm:spPr/>
      <dgm:t>
        <a:bodyPr/>
        <a:lstStyle/>
        <a:p>
          <a:endParaRPr lang="en-US"/>
        </a:p>
      </dgm:t>
    </dgm:pt>
    <dgm:pt modelId="{9441C709-4EAD-424D-87A2-941E0C4C9641}" type="sibTrans" cxnId="{34064B00-34A2-436F-B246-840F55F854E5}">
      <dgm:prSet/>
      <dgm:spPr/>
      <dgm:t>
        <a:bodyPr/>
        <a:lstStyle/>
        <a:p>
          <a:endParaRPr lang="en-US"/>
        </a:p>
      </dgm:t>
    </dgm:pt>
    <dgm:pt modelId="{368A30BE-3048-4645-B59C-BF6266524060}">
      <dgm:prSet phldrT="[Text]"/>
      <dgm:spPr/>
      <dgm:t>
        <a:bodyPr/>
        <a:lstStyle/>
        <a:p>
          <a:pPr>
            <a:buFont typeface="Symbol" panose="05050102010706020507" pitchFamily="18" charset="2"/>
            <a:buChar char=""/>
          </a:pPr>
          <a:r>
            <a:rPr lang="en-US" dirty="0"/>
            <a:t>Get feedback, learn, iterate and finally improve</a:t>
          </a:r>
        </a:p>
      </dgm:t>
    </dgm:pt>
    <dgm:pt modelId="{0D1C8B49-615B-4D21-A6BD-B674C87D6FF2}" type="parTrans" cxnId="{17A0A9E3-E895-4189-8922-86DC4CD361B6}">
      <dgm:prSet/>
      <dgm:spPr/>
      <dgm:t>
        <a:bodyPr/>
        <a:lstStyle/>
        <a:p>
          <a:endParaRPr lang="en-US"/>
        </a:p>
      </dgm:t>
    </dgm:pt>
    <dgm:pt modelId="{482A8D1D-6E0A-4E6B-8015-F092DEF4E369}" type="sibTrans" cxnId="{17A0A9E3-E895-4189-8922-86DC4CD361B6}">
      <dgm:prSet/>
      <dgm:spPr/>
      <dgm:t>
        <a:bodyPr/>
        <a:lstStyle/>
        <a:p>
          <a:endParaRPr lang="en-US"/>
        </a:p>
      </dgm:t>
    </dgm:pt>
    <dgm:pt modelId="{9A34261C-93CA-4D4C-8B96-5F669EF42659}" type="pres">
      <dgm:prSet presAssocID="{D3CCDCBC-20D3-483B-99BA-F7AA64C6A459}" presName="CompostProcess" presStyleCnt="0">
        <dgm:presLayoutVars>
          <dgm:dir/>
          <dgm:resizeHandles val="exact"/>
        </dgm:presLayoutVars>
      </dgm:prSet>
      <dgm:spPr/>
    </dgm:pt>
    <dgm:pt modelId="{A25AF268-07A1-46C8-8D22-B3873FB284B1}" type="pres">
      <dgm:prSet presAssocID="{D3CCDCBC-20D3-483B-99BA-F7AA64C6A459}" presName="arrow" presStyleLbl="bgShp" presStyleIdx="0" presStyleCnt="1" custScaleX="114735" custLinFactNeighborX="7280" custLinFactNeighborY="-225"/>
      <dgm:spPr/>
    </dgm:pt>
    <dgm:pt modelId="{70185409-5096-45F2-B77E-66A788D1714B}" type="pres">
      <dgm:prSet presAssocID="{D3CCDCBC-20D3-483B-99BA-F7AA64C6A459}" presName="linearProcess" presStyleCnt="0"/>
      <dgm:spPr/>
    </dgm:pt>
    <dgm:pt modelId="{91978835-FBF2-4F75-AC69-2A41BE2634D8}" type="pres">
      <dgm:prSet presAssocID="{9395B974-845C-43B1-8973-817E90062005}" presName="textNode" presStyleLbl="node1" presStyleIdx="0" presStyleCnt="5">
        <dgm:presLayoutVars>
          <dgm:bulletEnabled val="1"/>
        </dgm:presLayoutVars>
      </dgm:prSet>
      <dgm:spPr/>
    </dgm:pt>
    <dgm:pt modelId="{C769B64E-9FE0-4C5D-A81D-633B98FBB178}" type="pres">
      <dgm:prSet presAssocID="{286809EC-CD79-4B40-94C5-B39EBE943B72}" presName="sibTrans" presStyleCnt="0"/>
      <dgm:spPr/>
    </dgm:pt>
    <dgm:pt modelId="{FA195E5E-2742-4F83-9B6F-30027DDC0F39}" type="pres">
      <dgm:prSet presAssocID="{551DD450-D236-46D0-9AA2-EBC93898907B}" presName="textNode" presStyleLbl="node1" presStyleIdx="1" presStyleCnt="5">
        <dgm:presLayoutVars>
          <dgm:bulletEnabled val="1"/>
        </dgm:presLayoutVars>
      </dgm:prSet>
      <dgm:spPr/>
    </dgm:pt>
    <dgm:pt modelId="{6DD89052-B626-4469-827B-3B3B07E4F209}" type="pres">
      <dgm:prSet presAssocID="{CC88F60E-6BA3-4DF7-AFC7-46BBEF46A7AF}" presName="sibTrans" presStyleCnt="0"/>
      <dgm:spPr/>
    </dgm:pt>
    <dgm:pt modelId="{55901408-0174-472D-8E37-48051A871D83}" type="pres">
      <dgm:prSet presAssocID="{CA869D8B-3DA7-4875-A46B-4A0028EBFF0F}" presName="textNode" presStyleLbl="node1" presStyleIdx="2" presStyleCnt="5">
        <dgm:presLayoutVars>
          <dgm:bulletEnabled val="1"/>
        </dgm:presLayoutVars>
      </dgm:prSet>
      <dgm:spPr/>
    </dgm:pt>
    <dgm:pt modelId="{06F920A9-8B42-47BF-9F16-011B31574850}" type="pres">
      <dgm:prSet presAssocID="{15D24539-AF0B-48AF-A8BE-A470827A8566}" presName="sibTrans" presStyleCnt="0"/>
      <dgm:spPr/>
    </dgm:pt>
    <dgm:pt modelId="{B59C85DA-8420-4B15-82AB-113BB2FAA16C}" type="pres">
      <dgm:prSet presAssocID="{2741EC11-6207-4681-BA97-BFA5C64D6193}" presName="textNode" presStyleLbl="node1" presStyleIdx="3" presStyleCnt="5">
        <dgm:presLayoutVars>
          <dgm:bulletEnabled val="1"/>
        </dgm:presLayoutVars>
      </dgm:prSet>
      <dgm:spPr/>
    </dgm:pt>
    <dgm:pt modelId="{CAF700EC-8159-4AF6-8B68-1CC150985651}" type="pres">
      <dgm:prSet presAssocID="{9441C709-4EAD-424D-87A2-941E0C4C9641}" presName="sibTrans" presStyleCnt="0"/>
      <dgm:spPr/>
    </dgm:pt>
    <dgm:pt modelId="{D15479B6-92BB-4EDB-B4F8-9A0EF594EB97}" type="pres">
      <dgm:prSet presAssocID="{368A30BE-3048-4645-B59C-BF6266524060}" presName="textNode" presStyleLbl="node1" presStyleIdx="4" presStyleCnt="5">
        <dgm:presLayoutVars>
          <dgm:bulletEnabled val="1"/>
        </dgm:presLayoutVars>
      </dgm:prSet>
      <dgm:spPr/>
    </dgm:pt>
  </dgm:ptLst>
  <dgm:cxnLst>
    <dgm:cxn modelId="{34064B00-34A2-436F-B246-840F55F854E5}" srcId="{D3CCDCBC-20D3-483B-99BA-F7AA64C6A459}" destId="{2741EC11-6207-4681-BA97-BFA5C64D6193}" srcOrd="3" destOrd="0" parTransId="{C0C6D55D-932D-48CC-8357-9B26811E01E8}" sibTransId="{9441C709-4EAD-424D-87A2-941E0C4C9641}"/>
    <dgm:cxn modelId="{439E6E15-6A9E-453F-AD96-AB53629DC615}" type="presOf" srcId="{551DD450-D236-46D0-9AA2-EBC93898907B}" destId="{FA195E5E-2742-4F83-9B6F-30027DDC0F39}" srcOrd="0" destOrd="0" presId="urn:microsoft.com/office/officeart/2005/8/layout/hProcess9"/>
    <dgm:cxn modelId="{F5AF4025-6445-4CC4-9D75-620B9221C30D}" type="presOf" srcId="{368A30BE-3048-4645-B59C-BF6266524060}" destId="{D15479B6-92BB-4EDB-B4F8-9A0EF594EB97}" srcOrd="0" destOrd="0" presId="urn:microsoft.com/office/officeart/2005/8/layout/hProcess9"/>
    <dgm:cxn modelId="{4D98B82C-2D6D-4190-9F9F-979EEA1C4DAA}" srcId="{D3CCDCBC-20D3-483B-99BA-F7AA64C6A459}" destId="{9395B974-845C-43B1-8973-817E90062005}" srcOrd="0" destOrd="0" parTransId="{922DA651-8EF2-4C6B-A794-B93AC53494D9}" sibTransId="{286809EC-CD79-4B40-94C5-B39EBE943B72}"/>
    <dgm:cxn modelId="{4B7B445E-462E-46D2-8D46-91A3F803138B}" srcId="{D3CCDCBC-20D3-483B-99BA-F7AA64C6A459}" destId="{551DD450-D236-46D0-9AA2-EBC93898907B}" srcOrd="1" destOrd="0" parTransId="{99A9B62C-43CF-4803-B608-700560A7CFAD}" sibTransId="{CC88F60E-6BA3-4DF7-AFC7-46BBEF46A7AF}"/>
    <dgm:cxn modelId="{13FE9966-EE9A-4DC9-8F2F-94BF81AB199E}" type="presOf" srcId="{2741EC11-6207-4681-BA97-BFA5C64D6193}" destId="{B59C85DA-8420-4B15-82AB-113BB2FAA16C}" srcOrd="0" destOrd="0" presId="urn:microsoft.com/office/officeart/2005/8/layout/hProcess9"/>
    <dgm:cxn modelId="{BBB28AC1-5A93-4A78-AF90-239737F56C5C}" type="presOf" srcId="{CA869D8B-3DA7-4875-A46B-4A0028EBFF0F}" destId="{55901408-0174-472D-8E37-48051A871D83}" srcOrd="0" destOrd="0" presId="urn:microsoft.com/office/officeart/2005/8/layout/hProcess9"/>
    <dgm:cxn modelId="{D6A66BCB-D804-4528-BD3D-1A3C1AC30FFF}" type="presOf" srcId="{9395B974-845C-43B1-8973-817E90062005}" destId="{91978835-FBF2-4F75-AC69-2A41BE2634D8}" srcOrd="0" destOrd="0" presId="urn:microsoft.com/office/officeart/2005/8/layout/hProcess9"/>
    <dgm:cxn modelId="{B63E57CF-FB09-4C2D-B6A9-568913ECB547}" type="presOf" srcId="{D3CCDCBC-20D3-483B-99BA-F7AA64C6A459}" destId="{9A34261C-93CA-4D4C-8B96-5F669EF42659}" srcOrd="0" destOrd="0" presId="urn:microsoft.com/office/officeart/2005/8/layout/hProcess9"/>
    <dgm:cxn modelId="{17A0A9E3-E895-4189-8922-86DC4CD361B6}" srcId="{D3CCDCBC-20D3-483B-99BA-F7AA64C6A459}" destId="{368A30BE-3048-4645-B59C-BF6266524060}" srcOrd="4" destOrd="0" parTransId="{0D1C8B49-615B-4D21-A6BD-B674C87D6FF2}" sibTransId="{482A8D1D-6E0A-4E6B-8015-F092DEF4E369}"/>
    <dgm:cxn modelId="{6F5F8DEB-F0EB-4A14-B098-8BE6E42C8BE1}" srcId="{D3CCDCBC-20D3-483B-99BA-F7AA64C6A459}" destId="{CA869D8B-3DA7-4875-A46B-4A0028EBFF0F}" srcOrd="2" destOrd="0" parTransId="{9F86F303-3AE5-414A-BC77-4DD03A2DA0AE}" sibTransId="{15D24539-AF0B-48AF-A8BE-A470827A8566}"/>
    <dgm:cxn modelId="{72E4E884-BEE7-4248-8052-0BB93E8FC6C5}" type="presParOf" srcId="{9A34261C-93CA-4D4C-8B96-5F669EF42659}" destId="{A25AF268-07A1-46C8-8D22-B3873FB284B1}" srcOrd="0" destOrd="0" presId="urn:microsoft.com/office/officeart/2005/8/layout/hProcess9"/>
    <dgm:cxn modelId="{C7CDE416-DC9E-4112-862A-E79497D68AE9}" type="presParOf" srcId="{9A34261C-93CA-4D4C-8B96-5F669EF42659}" destId="{70185409-5096-45F2-B77E-66A788D1714B}" srcOrd="1" destOrd="0" presId="urn:microsoft.com/office/officeart/2005/8/layout/hProcess9"/>
    <dgm:cxn modelId="{FC9AB0F9-A0F4-42B6-A4D1-69EC113A8AB6}" type="presParOf" srcId="{70185409-5096-45F2-B77E-66A788D1714B}" destId="{91978835-FBF2-4F75-AC69-2A41BE2634D8}" srcOrd="0" destOrd="0" presId="urn:microsoft.com/office/officeart/2005/8/layout/hProcess9"/>
    <dgm:cxn modelId="{26C47189-D7E4-4EDB-B692-A2449B653180}" type="presParOf" srcId="{70185409-5096-45F2-B77E-66A788D1714B}" destId="{C769B64E-9FE0-4C5D-A81D-633B98FBB178}" srcOrd="1" destOrd="0" presId="urn:microsoft.com/office/officeart/2005/8/layout/hProcess9"/>
    <dgm:cxn modelId="{A00CC19C-2E79-4763-AEE2-B970D7E6438D}" type="presParOf" srcId="{70185409-5096-45F2-B77E-66A788D1714B}" destId="{FA195E5E-2742-4F83-9B6F-30027DDC0F39}" srcOrd="2" destOrd="0" presId="urn:microsoft.com/office/officeart/2005/8/layout/hProcess9"/>
    <dgm:cxn modelId="{4649F1D7-D765-4C98-A698-6E8F6E442F6B}" type="presParOf" srcId="{70185409-5096-45F2-B77E-66A788D1714B}" destId="{6DD89052-B626-4469-827B-3B3B07E4F209}" srcOrd="3" destOrd="0" presId="urn:microsoft.com/office/officeart/2005/8/layout/hProcess9"/>
    <dgm:cxn modelId="{7E12F662-E396-421F-AAAA-B24DD8A365D9}" type="presParOf" srcId="{70185409-5096-45F2-B77E-66A788D1714B}" destId="{55901408-0174-472D-8E37-48051A871D83}" srcOrd="4" destOrd="0" presId="urn:microsoft.com/office/officeart/2005/8/layout/hProcess9"/>
    <dgm:cxn modelId="{FACD3EA6-D5C1-48BB-AB4E-52E7F86A1EA2}" type="presParOf" srcId="{70185409-5096-45F2-B77E-66A788D1714B}" destId="{06F920A9-8B42-47BF-9F16-011B31574850}" srcOrd="5" destOrd="0" presId="urn:microsoft.com/office/officeart/2005/8/layout/hProcess9"/>
    <dgm:cxn modelId="{0C9DAD34-6DF2-4DA0-8F1E-79A655AA6186}" type="presParOf" srcId="{70185409-5096-45F2-B77E-66A788D1714B}" destId="{B59C85DA-8420-4B15-82AB-113BB2FAA16C}" srcOrd="6" destOrd="0" presId="urn:microsoft.com/office/officeart/2005/8/layout/hProcess9"/>
    <dgm:cxn modelId="{5E2267E3-ECD4-461A-AB84-54D2B5910319}" type="presParOf" srcId="{70185409-5096-45F2-B77E-66A788D1714B}" destId="{CAF700EC-8159-4AF6-8B68-1CC150985651}" srcOrd="7" destOrd="0" presId="urn:microsoft.com/office/officeart/2005/8/layout/hProcess9"/>
    <dgm:cxn modelId="{6BEE3826-41D8-4169-97A5-3F1ED1F12931}" type="presParOf" srcId="{70185409-5096-45F2-B77E-66A788D1714B}" destId="{D15479B6-92BB-4EDB-B4F8-9A0EF594EB97}"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5AF268-07A1-46C8-8D22-B3873FB284B1}">
      <dsp:nvSpPr>
        <dsp:cNvPr id="0" name=""/>
        <dsp:cNvSpPr/>
      </dsp:nvSpPr>
      <dsp:spPr>
        <a:xfrm>
          <a:off x="194627" y="0"/>
          <a:ext cx="7668329" cy="3930926"/>
        </a:xfrm>
        <a:prstGeom prst="rightArrow">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1978835-FBF2-4F75-AC69-2A41BE2634D8}">
      <dsp:nvSpPr>
        <dsp:cNvPr id="0" name=""/>
        <dsp:cNvSpPr/>
      </dsp:nvSpPr>
      <dsp:spPr>
        <a:xfrm>
          <a:off x="3455" y="1179277"/>
          <a:ext cx="1510778" cy="1572370"/>
        </a:xfrm>
        <a:prstGeom prst="roundRect">
          <a:avLst/>
        </a:prstGeom>
        <a:solidFill>
          <a:schemeClr val="accent5">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Symbol" panose="05050102010706020507" pitchFamily="18" charset="2"/>
            <a:buNone/>
          </a:pPr>
          <a:r>
            <a:rPr lang="en-US" sz="1400" kern="1200"/>
            <a:t>Product idea initiation </a:t>
          </a:r>
        </a:p>
      </dsp:txBody>
      <dsp:txXfrm>
        <a:off x="77205" y="1253027"/>
        <a:ext cx="1363278" cy="1424870"/>
      </dsp:txXfrm>
    </dsp:sp>
    <dsp:sp modelId="{FA195E5E-2742-4F83-9B6F-30027DDC0F39}">
      <dsp:nvSpPr>
        <dsp:cNvPr id="0" name=""/>
        <dsp:cNvSpPr/>
      </dsp:nvSpPr>
      <dsp:spPr>
        <a:xfrm>
          <a:off x="1589772" y="1179277"/>
          <a:ext cx="1510778" cy="1572370"/>
        </a:xfrm>
        <a:prstGeom prst="roundRect">
          <a:avLst/>
        </a:prstGeom>
        <a:solidFill>
          <a:schemeClr val="accent5">
            <a:hueOff val="2208089"/>
            <a:satOff val="7189"/>
            <a:lumOff val="250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Team brainstorms about the different possible designs and copies</a:t>
          </a:r>
        </a:p>
      </dsp:txBody>
      <dsp:txXfrm>
        <a:off x="1663522" y="1253027"/>
        <a:ext cx="1363278" cy="1424870"/>
      </dsp:txXfrm>
    </dsp:sp>
    <dsp:sp modelId="{55901408-0174-472D-8E37-48051A871D83}">
      <dsp:nvSpPr>
        <dsp:cNvPr id="0" name=""/>
        <dsp:cNvSpPr/>
      </dsp:nvSpPr>
      <dsp:spPr>
        <a:xfrm>
          <a:off x="3176089" y="1179277"/>
          <a:ext cx="1510778" cy="1572370"/>
        </a:xfrm>
        <a:prstGeom prst="roundRect">
          <a:avLst/>
        </a:prstGeom>
        <a:solidFill>
          <a:schemeClr val="accent5">
            <a:hueOff val="4416178"/>
            <a:satOff val="14379"/>
            <a:lumOff val="500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Symbol" panose="05050102010706020507" pitchFamily="18" charset="2"/>
            <a:buNone/>
          </a:pPr>
          <a:r>
            <a:rPr lang="en-US" sz="1400" kern="1200" dirty="0"/>
            <a:t>Come up with 5 to 10 different variations</a:t>
          </a:r>
        </a:p>
      </dsp:txBody>
      <dsp:txXfrm>
        <a:off x="3249839" y="1253027"/>
        <a:ext cx="1363278" cy="1424870"/>
      </dsp:txXfrm>
    </dsp:sp>
    <dsp:sp modelId="{B59C85DA-8420-4B15-82AB-113BB2FAA16C}">
      <dsp:nvSpPr>
        <dsp:cNvPr id="0" name=""/>
        <dsp:cNvSpPr/>
      </dsp:nvSpPr>
      <dsp:spPr>
        <a:xfrm>
          <a:off x="4762406" y="1179277"/>
          <a:ext cx="1510778" cy="1572370"/>
        </a:xfrm>
        <a:prstGeom prst="roundRect">
          <a:avLst/>
        </a:prstGeom>
        <a:solidFill>
          <a:schemeClr val="accent5">
            <a:hueOff val="6624266"/>
            <a:satOff val="21568"/>
            <a:lumOff val="750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Symbol" panose="05050102010706020507" pitchFamily="18" charset="2"/>
            <a:buNone/>
          </a:pPr>
          <a:r>
            <a:rPr lang="en-US" sz="1400" kern="1200" dirty="0"/>
            <a:t>Run five second tests for each version</a:t>
          </a:r>
        </a:p>
      </dsp:txBody>
      <dsp:txXfrm>
        <a:off x="4836156" y="1253027"/>
        <a:ext cx="1363278" cy="1424870"/>
      </dsp:txXfrm>
    </dsp:sp>
    <dsp:sp modelId="{D15479B6-92BB-4EDB-B4F8-9A0EF594EB97}">
      <dsp:nvSpPr>
        <dsp:cNvPr id="0" name=""/>
        <dsp:cNvSpPr/>
      </dsp:nvSpPr>
      <dsp:spPr>
        <a:xfrm>
          <a:off x="6348723" y="1179277"/>
          <a:ext cx="1510778" cy="1572370"/>
        </a:xfrm>
        <a:prstGeom prst="roundRect">
          <a:avLst/>
        </a:prstGeom>
        <a:solidFill>
          <a:schemeClr val="accent5">
            <a:hueOff val="8832355"/>
            <a:satOff val="28758"/>
            <a:lumOff val="1000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Font typeface="Symbol" panose="05050102010706020507" pitchFamily="18" charset="2"/>
            <a:buNone/>
          </a:pPr>
          <a:r>
            <a:rPr lang="en-US" sz="1400" kern="1200" dirty="0"/>
            <a:t>Get feedback, learn, iterate and finally improve</a:t>
          </a:r>
        </a:p>
      </dsp:txBody>
      <dsp:txXfrm>
        <a:off x="6422473" y="1253027"/>
        <a:ext cx="1363278" cy="142487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jpeg>
</file>

<file path=ppt/media/image14.jpeg>
</file>

<file path=ppt/media/image2.jpeg>
</file>

<file path=ppt/media/image3.gif>
</file>

<file path=ppt/media/image4.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6AB046-3201-448B-BC9E-D063884476F0}" type="datetimeFigureOut">
              <a:rPr lang="en-US" smtClean="0"/>
              <a:t>8/6/2020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115AAC-BB4C-4F5F-906C-C92D5F843892}" type="slidenum">
              <a:rPr lang="en-US" smtClean="0"/>
              <a:t>‹#›</a:t>
            </a:fld>
            <a:endParaRPr lang="en-US" dirty="0"/>
          </a:p>
        </p:txBody>
      </p:sp>
    </p:spTree>
    <p:extLst>
      <p:ext uri="{BB962C8B-B14F-4D97-AF65-F5344CB8AC3E}">
        <p14:creationId xmlns:p14="http://schemas.microsoft.com/office/powerpoint/2010/main" val="15663078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anecdotal - Anecdotal evidence is evidence from anecdotes: evidence collected in a casual or informal manner and relying heavily or entirely on personal testimony</a:t>
            </a:r>
          </a:p>
          <a:p>
            <a:endParaRPr lang="en-US" dirty="0"/>
          </a:p>
        </p:txBody>
      </p:sp>
      <p:sp>
        <p:nvSpPr>
          <p:cNvPr id="4" name="Slide Number Placeholder 3"/>
          <p:cNvSpPr>
            <a:spLocks noGrp="1"/>
          </p:cNvSpPr>
          <p:nvPr>
            <p:ph type="sldNum" sz="quarter" idx="5"/>
          </p:nvPr>
        </p:nvSpPr>
        <p:spPr/>
        <p:txBody>
          <a:bodyPr/>
          <a:lstStyle/>
          <a:p>
            <a:fld id="{D5115AAC-BB4C-4F5F-906C-C92D5F843892}" type="slidenum">
              <a:rPr lang="en-US" smtClean="0"/>
              <a:t>8</a:t>
            </a:fld>
            <a:endParaRPr lang="en-US" dirty="0"/>
          </a:p>
        </p:txBody>
      </p:sp>
    </p:spTree>
    <p:extLst>
      <p:ext uri="{BB962C8B-B14F-4D97-AF65-F5344CB8AC3E}">
        <p14:creationId xmlns:p14="http://schemas.microsoft.com/office/powerpoint/2010/main" val="3301968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8/6/2020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8/6/2020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8/6/2020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8/6/2020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8/6/2020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8/6/2020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8/6/2020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8/6/2020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8/6/2020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FABBA-8835-440B-A4F9-36978EB6557B}"/>
              </a:ext>
            </a:extLst>
          </p:cNvPr>
          <p:cNvSpPr>
            <a:spLocks noGrp="1"/>
          </p:cNvSpPr>
          <p:nvPr>
            <p:ph type="ctrTitle"/>
          </p:nvPr>
        </p:nvSpPr>
        <p:spPr/>
        <p:txBody>
          <a:bodyPr/>
          <a:lstStyle/>
          <a:p>
            <a:r>
              <a:rPr lang="en-US" sz="5400" dirty="0">
                <a:latin typeface="Calibri" panose="020F0502020204030204" pitchFamily="34" charset="0"/>
                <a:cs typeface="Calibri" panose="020F0502020204030204" pitchFamily="34" charset="0"/>
              </a:rPr>
              <a:t>Landing Page Optimization</a:t>
            </a:r>
          </a:p>
        </p:txBody>
      </p:sp>
      <p:sp>
        <p:nvSpPr>
          <p:cNvPr id="3" name="Subtitle 2">
            <a:extLst>
              <a:ext uri="{FF2B5EF4-FFF2-40B4-BE49-F238E27FC236}">
                <a16:creationId xmlns:a16="http://schemas.microsoft.com/office/drawing/2014/main" id="{1C8E9C2A-203B-405B-825D-AA7543893432}"/>
              </a:ext>
            </a:extLst>
          </p:cNvPr>
          <p:cNvSpPr>
            <a:spLocks noGrp="1"/>
          </p:cNvSpPr>
          <p:nvPr>
            <p:ph type="subTitle" idx="1"/>
          </p:nvPr>
        </p:nvSpPr>
        <p:spPr/>
        <p:txBody>
          <a:bodyPr>
            <a:normAutofit fontScale="62500" lnSpcReduction="20000"/>
          </a:bodyPr>
          <a:lstStyle/>
          <a:p>
            <a:endParaRPr lang="en-US" sz="5400" cap="all" dirty="0">
              <a:solidFill>
                <a:schemeClr val="accent6">
                  <a:lumMod val="75000"/>
                </a:schemeClr>
              </a:solidFill>
              <a:latin typeface="Calibri" panose="020F0502020204030204" pitchFamily="34" charset="0"/>
              <a:ea typeface="+mj-ea"/>
              <a:cs typeface="Calibri" panose="020F0502020204030204" pitchFamily="34" charset="0"/>
            </a:endParaRPr>
          </a:p>
          <a:p>
            <a:r>
              <a:rPr lang="en-US" sz="5400" dirty="0">
                <a:solidFill>
                  <a:schemeClr val="accent6">
                    <a:lumMod val="75000"/>
                  </a:schemeClr>
                </a:solidFill>
                <a:latin typeface="Calibri" panose="020F0502020204030204" pitchFamily="34" charset="0"/>
                <a:ea typeface="+mj-ea"/>
                <a:cs typeface="Calibri" panose="020F0502020204030204" pitchFamily="34" charset="0"/>
              </a:rPr>
              <a:t>Convert Every Lead into Opportunity</a:t>
            </a:r>
            <a:endParaRPr lang="en-US" sz="5400" cap="all" dirty="0">
              <a:solidFill>
                <a:schemeClr val="accent6">
                  <a:lumMod val="75000"/>
                </a:schemeClr>
              </a:solidFill>
              <a:latin typeface="Calibri" panose="020F0502020204030204" pitchFamily="34" charset="0"/>
              <a:ea typeface="+mj-ea"/>
              <a:cs typeface="Calibri" panose="020F0502020204030204" pitchFamily="34" charset="0"/>
            </a:endParaRPr>
          </a:p>
        </p:txBody>
      </p:sp>
    </p:spTree>
    <p:extLst>
      <p:ext uri="{BB962C8B-B14F-4D97-AF65-F5344CB8AC3E}">
        <p14:creationId xmlns:p14="http://schemas.microsoft.com/office/powerpoint/2010/main" val="388590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rapezoid 2">
            <a:extLst>
              <a:ext uri="{FF2B5EF4-FFF2-40B4-BE49-F238E27FC236}">
                <a16:creationId xmlns:a16="http://schemas.microsoft.com/office/drawing/2014/main" id="{692D6129-047E-4DAF-BFB8-966B342F468F}"/>
              </a:ext>
            </a:extLst>
          </p:cNvPr>
          <p:cNvSpPr/>
          <p:nvPr/>
        </p:nvSpPr>
        <p:spPr>
          <a:xfrm rot="10800000">
            <a:off x="3478694" y="1524000"/>
            <a:ext cx="5930349" cy="1023732"/>
          </a:xfrm>
          <a:prstGeom prst="trapezoid">
            <a:avLst/>
          </a:prstGeom>
          <a:solidFill>
            <a:schemeClr val="accent5">
              <a:lumMod val="50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4400" dirty="0">
              <a:latin typeface="Calibri" panose="020F0502020204030204" pitchFamily="34" charset="0"/>
              <a:cs typeface="Calibri" panose="020F0502020204030204" pitchFamily="34" charset="0"/>
            </a:endParaRPr>
          </a:p>
        </p:txBody>
      </p:sp>
      <p:sp>
        <p:nvSpPr>
          <p:cNvPr id="4" name="Trapezoid 3">
            <a:extLst>
              <a:ext uri="{FF2B5EF4-FFF2-40B4-BE49-F238E27FC236}">
                <a16:creationId xmlns:a16="http://schemas.microsoft.com/office/drawing/2014/main" id="{2C9E8939-50A5-4F43-BAC0-5BB893CBC79B}"/>
              </a:ext>
            </a:extLst>
          </p:cNvPr>
          <p:cNvSpPr/>
          <p:nvPr/>
        </p:nvSpPr>
        <p:spPr>
          <a:xfrm rot="10800000">
            <a:off x="3809998" y="2748167"/>
            <a:ext cx="5267739" cy="1023732"/>
          </a:xfrm>
          <a:prstGeom prst="trapezoid">
            <a:avLst/>
          </a:prstGeom>
          <a:solidFill>
            <a:schemeClr val="accent6">
              <a:lumMod val="75000"/>
            </a:scheme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latin typeface="Calibri" panose="020F0502020204030204" pitchFamily="34" charset="0"/>
              <a:cs typeface="Calibri" panose="020F0502020204030204" pitchFamily="34" charset="0"/>
            </a:endParaRPr>
          </a:p>
        </p:txBody>
      </p:sp>
      <p:sp>
        <p:nvSpPr>
          <p:cNvPr id="5" name="Trapezoid 4">
            <a:extLst>
              <a:ext uri="{FF2B5EF4-FFF2-40B4-BE49-F238E27FC236}">
                <a16:creationId xmlns:a16="http://schemas.microsoft.com/office/drawing/2014/main" id="{17709A9E-9851-44BC-986C-E817660A9496}"/>
              </a:ext>
            </a:extLst>
          </p:cNvPr>
          <p:cNvSpPr/>
          <p:nvPr/>
        </p:nvSpPr>
        <p:spPr>
          <a:xfrm rot="10800000">
            <a:off x="4152900" y="3972335"/>
            <a:ext cx="4567030" cy="987289"/>
          </a:xfrm>
          <a:prstGeom prst="trapezoid">
            <a:avLst/>
          </a:prstGeom>
          <a:solidFill>
            <a:srgbClr val="FFC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latin typeface="Calibri" panose="020F0502020204030204" pitchFamily="34" charset="0"/>
              <a:cs typeface="Calibri" panose="020F0502020204030204" pitchFamily="34" charset="0"/>
            </a:endParaRPr>
          </a:p>
        </p:txBody>
      </p:sp>
      <p:sp>
        <p:nvSpPr>
          <p:cNvPr id="6" name="Trapezoid 5">
            <a:extLst>
              <a:ext uri="{FF2B5EF4-FFF2-40B4-BE49-F238E27FC236}">
                <a16:creationId xmlns:a16="http://schemas.microsoft.com/office/drawing/2014/main" id="{0B44BF74-281B-4A56-BB5E-CB321474B27A}"/>
              </a:ext>
            </a:extLst>
          </p:cNvPr>
          <p:cNvSpPr/>
          <p:nvPr/>
        </p:nvSpPr>
        <p:spPr>
          <a:xfrm rot="10800000">
            <a:off x="4438650" y="5160059"/>
            <a:ext cx="3995530" cy="987287"/>
          </a:xfrm>
          <a:prstGeom prst="trapezoid">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D4D9DE1C-0B52-468C-8813-305DDA310444}"/>
              </a:ext>
            </a:extLst>
          </p:cNvPr>
          <p:cNvSpPr txBox="1"/>
          <p:nvPr/>
        </p:nvSpPr>
        <p:spPr>
          <a:xfrm>
            <a:off x="3821159" y="1655440"/>
            <a:ext cx="5360506" cy="646331"/>
          </a:xfrm>
          <a:prstGeom prst="rect">
            <a:avLst/>
          </a:prstGeom>
          <a:noFill/>
        </p:spPr>
        <p:txBody>
          <a:bodyPr wrap="square" rtlCol="0">
            <a:spAutoFit/>
          </a:bodyPr>
          <a:lstStyle/>
          <a:p>
            <a:pPr algn="ctr"/>
            <a:r>
              <a:rPr lang="en-US" sz="3600" b="1" dirty="0">
                <a:latin typeface="Calibri" panose="020F0502020204030204" pitchFamily="34" charset="0"/>
                <a:cs typeface="Calibri" panose="020F0502020204030204" pitchFamily="34" charset="0"/>
              </a:rPr>
              <a:t>A</a:t>
            </a:r>
            <a:r>
              <a:rPr lang="en-US" sz="3600" dirty="0">
                <a:solidFill>
                  <a:schemeClr val="bg1"/>
                </a:solidFill>
                <a:latin typeface="Calibri" panose="020F0502020204030204" pitchFamily="34" charset="0"/>
                <a:cs typeface="Calibri" panose="020F0502020204030204" pitchFamily="34" charset="0"/>
              </a:rPr>
              <a:t>wareness</a:t>
            </a:r>
          </a:p>
        </p:txBody>
      </p:sp>
      <p:sp>
        <p:nvSpPr>
          <p:cNvPr id="8" name="TextBox 7">
            <a:extLst>
              <a:ext uri="{FF2B5EF4-FFF2-40B4-BE49-F238E27FC236}">
                <a16:creationId xmlns:a16="http://schemas.microsoft.com/office/drawing/2014/main" id="{21FAC8E4-6673-45C6-8549-5AEA44C72488}"/>
              </a:ext>
            </a:extLst>
          </p:cNvPr>
          <p:cNvSpPr txBox="1"/>
          <p:nvPr/>
        </p:nvSpPr>
        <p:spPr>
          <a:xfrm>
            <a:off x="3717231" y="2889011"/>
            <a:ext cx="5360506" cy="646331"/>
          </a:xfrm>
          <a:prstGeom prst="rect">
            <a:avLst/>
          </a:prstGeom>
          <a:noFill/>
        </p:spPr>
        <p:txBody>
          <a:bodyPr wrap="square" rtlCol="0">
            <a:spAutoFit/>
          </a:bodyPr>
          <a:lstStyle/>
          <a:p>
            <a:pPr algn="ctr"/>
            <a:r>
              <a:rPr lang="en-US" sz="3600" b="1" dirty="0">
                <a:latin typeface="Calibri" panose="020F0502020204030204" pitchFamily="34" charset="0"/>
                <a:cs typeface="Calibri" panose="020F0502020204030204" pitchFamily="34" charset="0"/>
              </a:rPr>
              <a:t>I</a:t>
            </a:r>
            <a:r>
              <a:rPr lang="en-US" sz="3600" dirty="0">
                <a:solidFill>
                  <a:schemeClr val="bg1"/>
                </a:solidFill>
                <a:latin typeface="Calibri" panose="020F0502020204030204" pitchFamily="34" charset="0"/>
                <a:cs typeface="Calibri" panose="020F0502020204030204" pitchFamily="34" charset="0"/>
              </a:rPr>
              <a:t>nterest</a:t>
            </a:r>
          </a:p>
        </p:txBody>
      </p:sp>
      <p:sp>
        <p:nvSpPr>
          <p:cNvPr id="9" name="TextBox 8">
            <a:extLst>
              <a:ext uri="{FF2B5EF4-FFF2-40B4-BE49-F238E27FC236}">
                <a16:creationId xmlns:a16="http://schemas.microsoft.com/office/drawing/2014/main" id="{4D8773B8-7D24-4987-8DDF-81B8C8770185}"/>
              </a:ext>
            </a:extLst>
          </p:cNvPr>
          <p:cNvSpPr txBox="1"/>
          <p:nvPr/>
        </p:nvSpPr>
        <p:spPr>
          <a:xfrm>
            <a:off x="3717231" y="4088221"/>
            <a:ext cx="5360506" cy="646331"/>
          </a:xfrm>
          <a:prstGeom prst="rect">
            <a:avLst/>
          </a:prstGeom>
          <a:noFill/>
        </p:spPr>
        <p:txBody>
          <a:bodyPr wrap="square" rtlCol="0">
            <a:spAutoFit/>
          </a:bodyPr>
          <a:lstStyle/>
          <a:p>
            <a:pPr algn="ctr"/>
            <a:r>
              <a:rPr lang="en-US" sz="3600" b="1" dirty="0">
                <a:latin typeface="Calibri" panose="020F0502020204030204" pitchFamily="34" charset="0"/>
                <a:cs typeface="Calibri" panose="020F0502020204030204" pitchFamily="34" charset="0"/>
              </a:rPr>
              <a:t>D</a:t>
            </a:r>
            <a:r>
              <a:rPr lang="en-US" sz="3600" dirty="0">
                <a:solidFill>
                  <a:schemeClr val="bg1"/>
                </a:solidFill>
                <a:latin typeface="Calibri" panose="020F0502020204030204" pitchFamily="34" charset="0"/>
                <a:cs typeface="Calibri" panose="020F0502020204030204" pitchFamily="34" charset="0"/>
              </a:rPr>
              <a:t>esire</a:t>
            </a:r>
          </a:p>
        </p:txBody>
      </p:sp>
      <p:sp>
        <p:nvSpPr>
          <p:cNvPr id="10" name="TextBox 9">
            <a:extLst>
              <a:ext uri="{FF2B5EF4-FFF2-40B4-BE49-F238E27FC236}">
                <a16:creationId xmlns:a16="http://schemas.microsoft.com/office/drawing/2014/main" id="{F8E22038-EFDB-4A3E-AB98-733F896214B6}"/>
              </a:ext>
            </a:extLst>
          </p:cNvPr>
          <p:cNvSpPr txBox="1"/>
          <p:nvPr/>
        </p:nvSpPr>
        <p:spPr>
          <a:xfrm>
            <a:off x="3727730" y="5355812"/>
            <a:ext cx="5360506" cy="646331"/>
          </a:xfrm>
          <a:prstGeom prst="rect">
            <a:avLst/>
          </a:prstGeom>
          <a:noFill/>
        </p:spPr>
        <p:txBody>
          <a:bodyPr wrap="square" rtlCol="0">
            <a:spAutoFit/>
          </a:bodyPr>
          <a:lstStyle/>
          <a:p>
            <a:pPr algn="ctr"/>
            <a:r>
              <a:rPr lang="en-US" sz="3600" b="1" dirty="0">
                <a:latin typeface="Calibri" panose="020F0502020204030204" pitchFamily="34" charset="0"/>
                <a:cs typeface="Calibri" panose="020F0502020204030204" pitchFamily="34" charset="0"/>
              </a:rPr>
              <a:t>A</a:t>
            </a:r>
            <a:r>
              <a:rPr lang="en-US" sz="3600" dirty="0">
                <a:solidFill>
                  <a:schemeClr val="bg1"/>
                </a:solidFill>
                <a:latin typeface="Calibri" panose="020F0502020204030204" pitchFamily="34" charset="0"/>
                <a:cs typeface="Calibri" panose="020F0502020204030204" pitchFamily="34" charset="0"/>
              </a:rPr>
              <a:t>ction</a:t>
            </a:r>
          </a:p>
        </p:txBody>
      </p:sp>
      <p:sp>
        <p:nvSpPr>
          <p:cNvPr id="11" name="TextBox 10">
            <a:extLst>
              <a:ext uri="{FF2B5EF4-FFF2-40B4-BE49-F238E27FC236}">
                <a16:creationId xmlns:a16="http://schemas.microsoft.com/office/drawing/2014/main" id="{B07C3DA8-B885-4F74-AC28-EE007B8CBE43}"/>
              </a:ext>
            </a:extLst>
          </p:cNvPr>
          <p:cNvSpPr txBox="1"/>
          <p:nvPr/>
        </p:nvSpPr>
        <p:spPr>
          <a:xfrm>
            <a:off x="3329250" y="248988"/>
            <a:ext cx="5930349" cy="523220"/>
          </a:xfrm>
          <a:prstGeom prst="rect">
            <a:avLst/>
          </a:prstGeom>
          <a:noFill/>
        </p:spPr>
        <p:txBody>
          <a:bodyPr wrap="square" rtlCol="0">
            <a:spAutoFit/>
          </a:bodyPr>
          <a:lstStyle/>
          <a:p>
            <a:pPr algn="ctr"/>
            <a:r>
              <a:rPr lang="en-US" sz="2800" b="1" dirty="0">
                <a:latin typeface="Calibri" panose="020F0502020204030204" pitchFamily="34" charset="0"/>
                <a:cs typeface="Calibri" panose="020F0502020204030204" pitchFamily="34" charset="0"/>
              </a:rPr>
              <a:t>Purchase Funnel</a:t>
            </a:r>
          </a:p>
        </p:txBody>
      </p:sp>
      <p:sp>
        <p:nvSpPr>
          <p:cNvPr id="12" name="TextBox 11">
            <a:extLst>
              <a:ext uri="{FF2B5EF4-FFF2-40B4-BE49-F238E27FC236}">
                <a16:creationId xmlns:a16="http://schemas.microsoft.com/office/drawing/2014/main" id="{512ACE92-0A4A-469C-BB63-9CAA01EA0FE8}"/>
              </a:ext>
            </a:extLst>
          </p:cNvPr>
          <p:cNvSpPr txBox="1"/>
          <p:nvPr/>
        </p:nvSpPr>
        <p:spPr>
          <a:xfrm>
            <a:off x="254272" y="1784164"/>
            <a:ext cx="3501890" cy="461665"/>
          </a:xfrm>
          <a:prstGeom prst="rect">
            <a:avLst/>
          </a:prstGeom>
          <a:noFill/>
        </p:spPr>
        <p:txBody>
          <a:bodyPr wrap="square" rtlCol="0">
            <a:spAutoFit/>
          </a:bodyPr>
          <a:lstStyle/>
          <a:p>
            <a:pPr algn="ctr"/>
            <a:r>
              <a:rPr lang="en-US" sz="2400" dirty="0">
                <a:solidFill>
                  <a:schemeClr val="accent5">
                    <a:lumMod val="50000"/>
                  </a:schemeClr>
                </a:solidFill>
                <a:latin typeface="Calibri" panose="020F0502020204030204" pitchFamily="34" charset="0"/>
                <a:cs typeface="Calibri" panose="020F0502020204030204" pitchFamily="34" charset="0"/>
              </a:rPr>
              <a:t>Market Potential</a:t>
            </a:r>
          </a:p>
        </p:txBody>
      </p:sp>
      <p:sp>
        <p:nvSpPr>
          <p:cNvPr id="13" name="TextBox 12">
            <a:extLst>
              <a:ext uri="{FF2B5EF4-FFF2-40B4-BE49-F238E27FC236}">
                <a16:creationId xmlns:a16="http://schemas.microsoft.com/office/drawing/2014/main" id="{F59E0993-77B3-4EC1-84A5-B6BD563F8FC6}"/>
              </a:ext>
            </a:extLst>
          </p:cNvPr>
          <p:cNvSpPr txBox="1"/>
          <p:nvPr/>
        </p:nvSpPr>
        <p:spPr>
          <a:xfrm>
            <a:off x="776904" y="2932199"/>
            <a:ext cx="3501890" cy="461665"/>
          </a:xfrm>
          <a:prstGeom prst="rect">
            <a:avLst/>
          </a:prstGeom>
          <a:noFill/>
        </p:spPr>
        <p:txBody>
          <a:bodyPr wrap="square" rtlCol="0">
            <a:spAutoFit/>
          </a:bodyPr>
          <a:lstStyle/>
          <a:p>
            <a:pPr algn="ctr"/>
            <a:r>
              <a:rPr lang="en-US" sz="2400" dirty="0">
                <a:solidFill>
                  <a:schemeClr val="accent6">
                    <a:lumMod val="75000"/>
                  </a:schemeClr>
                </a:solidFill>
                <a:latin typeface="Calibri" panose="020F0502020204030204" pitchFamily="34" charset="0"/>
                <a:cs typeface="Calibri" panose="020F0502020204030204" pitchFamily="34" charset="0"/>
              </a:rPr>
              <a:t>Suspects</a:t>
            </a:r>
          </a:p>
        </p:txBody>
      </p:sp>
      <p:sp>
        <p:nvSpPr>
          <p:cNvPr id="14" name="TextBox 13">
            <a:extLst>
              <a:ext uri="{FF2B5EF4-FFF2-40B4-BE49-F238E27FC236}">
                <a16:creationId xmlns:a16="http://schemas.microsoft.com/office/drawing/2014/main" id="{167F0324-9F31-4B7E-BEAF-6CE294BE15BE}"/>
              </a:ext>
            </a:extLst>
          </p:cNvPr>
          <p:cNvSpPr txBox="1"/>
          <p:nvPr/>
        </p:nvSpPr>
        <p:spPr>
          <a:xfrm>
            <a:off x="1155420" y="5160059"/>
            <a:ext cx="3501890" cy="461665"/>
          </a:xfrm>
          <a:prstGeom prst="rect">
            <a:avLst/>
          </a:prstGeom>
          <a:noFill/>
        </p:spPr>
        <p:txBody>
          <a:bodyPr wrap="square" rtlCol="0">
            <a:spAutoFit/>
          </a:bodyPr>
          <a:lstStyle/>
          <a:p>
            <a:pPr algn="ctr"/>
            <a:r>
              <a:rPr lang="en-US" sz="2400" dirty="0">
                <a:solidFill>
                  <a:srgbClr val="FF0000"/>
                </a:solidFill>
                <a:latin typeface="Calibri" panose="020F0502020204030204" pitchFamily="34" charset="0"/>
                <a:cs typeface="Calibri" panose="020F0502020204030204" pitchFamily="34" charset="0"/>
              </a:rPr>
              <a:t>Actual Customers</a:t>
            </a:r>
          </a:p>
        </p:txBody>
      </p:sp>
      <p:sp>
        <p:nvSpPr>
          <p:cNvPr id="15" name="TextBox 14">
            <a:extLst>
              <a:ext uri="{FF2B5EF4-FFF2-40B4-BE49-F238E27FC236}">
                <a16:creationId xmlns:a16="http://schemas.microsoft.com/office/drawing/2014/main" id="{DF54B369-E0FE-4A15-8DA4-D9E7A83122E8}"/>
              </a:ext>
            </a:extLst>
          </p:cNvPr>
          <p:cNvSpPr txBox="1"/>
          <p:nvPr/>
        </p:nvSpPr>
        <p:spPr>
          <a:xfrm>
            <a:off x="1155420" y="4075951"/>
            <a:ext cx="3501890" cy="461665"/>
          </a:xfrm>
          <a:prstGeom prst="rect">
            <a:avLst/>
          </a:prstGeom>
          <a:noFill/>
        </p:spPr>
        <p:txBody>
          <a:bodyPr wrap="square" rtlCol="0">
            <a:spAutoFit/>
          </a:bodyPr>
          <a:lstStyle/>
          <a:p>
            <a:pPr algn="ctr"/>
            <a:r>
              <a:rPr lang="en-US" sz="2400" dirty="0">
                <a:solidFill>
                  <a:schemeClr val="accent4">
                    <a:lumMod val="50000"/>
                  </a:schemeClr>
                </a:solidFill>
                <a:latin typeface="Calibri" panose="020F0502020204030204" pitchFamily="34" charset="0"/>
                <a:cs typeface="Calibri" panose="020F0502020204030204" pitchFamily="34" charset="0"/>
              </a:rPr>
              <a:t>Prospects</a:t>
            </a:r>
          </a:p>
        </p:txBody>
      </p:sp>
      <p:sp>
        <p:nvSpPr>
          <p:cNvPr id="16" name="TextBox 15">
            <a:extLst>
              <a:ext uri="{FF2B5EF4-FFF2-40B4-BE49-F238E27FC236}">
                <a16:creationId xmlns:a16="http://schemas.microsoft.com/office/drawing/2014/main" id="{97123A69-9AEC-4F70-9326-D2BE8381551A}"/>
              </a:ext>
            </a:extLst>
          </p:cNvPr>
          <p:cNvSpPr txBox="1"/>
          <p:nvPr/>
        </p:nvSpPr>
        <p:spPr>
          <a:xfrm>
            <a:off x="9462879" y="1523999"/>
            <a:ext cx="3131657"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50000"/>
                  </a:schemeClr>
                </a:solidFill>
                <a:latin typeface="Calibri" panose="020F0502020204030204" pitchFamily="34" charset="0"/>
                <a:cs typeface="Calibri" panose="020F0502020204030204" pitchFamily="34" charset="0"/>
              </a:rPr>
              <a:t>Articles</a:t>
            </a:r>
          </a:p>
          <a:p>
            <a:pPr marL="285750" indent="-285750">
              <a:buFont typeface="Arial" panose="020B0604020202020204" pitchFamily="34" charset="0"/>
              <a:buChar char="•"/>
            </a:pPr>
            <a:r>
              <a:rPr lang="en-US" sz="1600" dirty="0">
                <a:solidFill>
                  <a:schemeClr val="accent5">
                    <a:lumMod val="50000"/>
                  </a:schemeClr>
                </a:solidFill>
                <a:latin typeface="Calibri" panose="020F0502020204030204" pitchFamily="34" charset="0"/>
                <a:cs typeface="Calibri" panose="020F0502020204030204" pitchFamily="34" charset="0"/>
              </a:rPr>
              <a:t>Webinars</a:t>
            </a:r>
          </a:p>
          <a:p>
            <a:pPr marL="285750" indent="-285750">
              <a:buFont typeface="Arial" panose="020B0604020202020204" pitchFamily="34" charset="0"/>
              <a:buChar char="•"/>
            </a:pPr>
            <a:r>
              <a:rPr lang="en-US" sz="1600" dirty="0">
                <a:solidFill>
                  <a:schemeClr val="accent5">
                    <a:lumMod val="50000"/>
                  </a:schemeClr>
                </a:solidFill>
                <a:latin typeface="Calibri" panose="020F0502020204030204" pitchFamily="34" charset="0"/>
                <a:cs typeface="Calibri" panose="020F0502020204030204" pitchFamily="34" charset="0"/>
              </a:rPr>
              <a:t>Advertisements</a:t>
            </a:r>
          </a:p>
          <a:p>
            <a:pPr marL="285750" indent="-285750">
              <a:buFont typeface="Arial" panose="020B0604020202020204" pitchFamily="34" charset="0"/>
              <a:buChar char="•"/>
            </a:pPr>
            <a:r>
              <a:rPr lang="en-US" sz="1600" dirty="0">
                <a:solidFill>
                  <a:schemeClr val="accent5">
                    <a:lumMod val="50000"/>
                  </a:schemeClr>
                </a:solidFill>
                <a:latin typeface="Calibri" panose="020F0502020204030204" pitchFamily="34" charset="0"/>
                <a:cs typeface="Calibri" panose="020F0502020204030204" pitchFamily="34" charset="0"/>
              </a:rPr>
              <a:t>Paid search/ Landing Pages</a:t>
            </a:r>
          </a:p>
        </p:txBody>
      </p:sp>
      <p:sp>
        <p:nvSpPr>
          <p:cNvPr id="17" name="TextBox 16">
            <a:extLst>
              <a:ext uri="{FF2B5EF4-FFF2-40B4-BE49-F238E27FC236}">
                <a16:creationId xmlns:a16="http://schemas.microsoft.com/office/drawing/2014/main" id="{CF58DA4B-99B4-44B6-81F5-7056DB449DF5}"/>
              </a:ext>
            </a:extLst>
          </p:cNvPr>
          <p:cNvSpPr txBox="1"/>
          <p:nvPr/>
        </p:nvSpPr>
        <p:spPr>
          <a:xfrm>
            <a:off x="9170504" y="2777193"/>
            <a:ext cx="3131657"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6">
                    <a:lumMod val="75000"/>
                  </a:schemeClr>
                </a:solidFill>
                <a:latin typeface="Calibri" panose="020F0502020204030204" pitchFamily="34" charset="0"/>
                <a:cs typeface="Calibri" panose="020F0502020204030204" pitchFamily="34" charset="0"/>
              </a:rPr>
              <a:t>Web Content</a:t>
            </a:r>
          </a:p>
          <a:p>
            <a:pPr marL="285750" indent="-285750">
              <a:buFont typeface="Arial" panose="020B0604020202020204" pitchFamily="34" charset="0"/>
              <a:buChar char="•"/>
            </a:pPr>
            <a:r>
              <a:rPr lang="en-US" sz="1600" dirty="0">
                <a:solidFill>
                  <a:schemeClr val="accent6">
                    <a:lumMod val="75000"/>
                  </a:schemeClr>
                </a:solidFill>
                <a:latin typeface="Calibri" panose="020F0502020204030204" pitchFamily="34" charset="0"/>
                <a:cs typeface="Calibri" panose="020F0502020204030204" pitchFamily="34" charset="0"/>
              </a:rPr>
              <a:t>Newsletter</a:t>
            </a:r>
          </a:p>
          <a:p>
            <a:pPr marL="285750" indent="-285750">
              <a:buFont typeface="Arial" panose="020B0604020202020204" pitchFamily="34" charset="0"/>
              <a:buChar char="•"/>
            </a:pPr>
            <a:r>
              <a:rPr lang="en-US" sz="1600" dirty="0">
                <a:solidFill>
                  <a:schemeClr val="accent6">
                    <a:lumMod val="75000"/>
                  </a:schemeClr>
                </a:solidFill>
                <a:latin typeface="Calibri" panose="020F0502020204030204" pitchFamily="34" charset="0"/>
                <a:cs typeface="Calibri" panose="020F0502020204030204" pitchFamily="34" charset="0"/>
              </a:rPr>
              <a:t>Social Media/Blogs</a:t>
            </a:r>
          </a:p>
          <a:p>
            <a:pPr marL="285750" indent="-285750">
              <a:buFont typeface="Arial" panose="020B0604020202020204" pitchFamily="34" charset="0"/>
              <a:buChar char="•"/>
            </a:pPr>
            <a:r>
              <a:rPr lang="en-US" sz="1600" dirty="0">
                <a:solidFill>
                  <a:schemeClr val="accent6">
                    <a:lumMod val="75000"/>
                  </a:schemeClr>
                </a:solidFill>
                <a:latin typeface="Calibri" panose="020F0502020204030204" pitchFamily="34" charset="0"/>
                <a:cs typeface="Calibri" panose="020F0502020204030204" pitchFamily="34" charset="0"/>
              </a:rPr>
              <a:t>Email Campaigns</a:t>
            </a:r>
          </a:p>
        </p:txBody>
      </p:sp>
      <p:sp>
        <p:nvSpPr>
          <p:cNvPr id="18" name="TextBox 17">
            <a:extLst>
              <a:ext uri="{FF2B5EF4-FFF2-40B4-BE49-F238E27FC236}">
                <a16:creationId xmlns:a16="http://schemas.microsoft.com/office/drawing/2014/main" id="{0548526B-3A51-454F-BBDC-946B790CB2A8}"/>
              </a:ext>
            </a:extLst>
          </p:cNvPr>
          <p:cNvSpPr txBox="1"/>
          <p:nvPr/>
        </p:nvSpPr>
        <p:spPr>
          <a:xfrm>
            <a:off x="8943560" y="3987443"/>
            <a:ext cx="3131657" cy="830997"/>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4">
                    <a:lumMod val="50000"/>
                  </a:schemeClr>
                </a:solidFill>
                <a:latin typeface="Calibri" panose="020F0502020204030204" pitchFamily="34" charset="0"/>
                <a:cs typeface="Calibri" panose="020F0502020204030204" pitchFamily="34" charset="0"/>
              </a:rPr>
              <a:t>White Papers</a:t>
            </a:r>
          </a:p>
          <a:p>
            <a:pPr marL="285750" indent="-285750">
              <a:buFont typeface="Arial" panose="020B0604020202020204" pitchFamily="34" charset="0"/>
              <a:buChar char="•"/>
            </a:pPr>
            <a:r>
              <a:rPr lang="en-US" sz="1600" dirty="0">
                <a:solidFill>
                  <a:schemeClr val="accent4">
                    <a:lumMod val="50000"/>
                  </a:schemeClr>
                </a:solidFill>
                <a:latin typeface="Calibri" panose="020F0502020204030204" pitchFamily="34" charset="0"/>
                <a:cs typeface="Calibri" panose="020F0502020204030204" pitchFamily="34" charset="0"/>
              </a:rPr>
              <a:t>Brochures</a:t>
            </a:r>
          </a:p>
          <a:p>
            <a:pPr marL="285750" indent="-285750">
              <a:buFont typeface="Arial" panose="020B0604020202020204" pitchFamily="34" charset="0"/>
              <a:buChar char="•"/>
            </a:pPr>
            <a:r>
              <a:rPr lang="en-US" sz="1600" dirty="0">
                <a:solidFill>
                  <a:schemeClr val="accent4">
                    <a:lumMod val="50000"/>
                  </a:schemeClr>
                </a:solidFill>
                <a:latin typeface="Calibri" panose="020F0502020204030204" pitchFamily="34" charset="0"/>
                <a:cs typeface="Calibri" panose="020F0502020204030204" pitchFamily="34" charset="0"/>
              </a:rPr>
              <a:t>Microsites</a:t>
            </a:r>
          </a:p>
        </p:txBody>
      </p:sp>
      <p:sp>
        <p:nvSpPr>
          <p:cNvPr id="19" name="TextBox 18">
            <a:extLst>
              <a:ext uri="{FF2B5EF4-FFF2-40B4-BE49-F238E27FC236}">
                <a16:creationId xmlns:a16="http://schemas.microsoft.com/office/drawing/2014/main" id="{AD977300-2C5D-4629-9861-D217F939A5CB}"/>
              </a:ext>
            </a:extLst>
          </p:cNvPr>
          <p:cNvSpPr txBox="1"/>
          <p:nvPr/>
        </p:nvSpPr>
        <p:spPr>
          <a:xfrm>
            <a:off x="8719930" y="5178983"/>
            <a:ext cx="3131657" cy="584775"/>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rgbClr val="FF0000"/>
                </a:solidFill>
                <a:latin typeface="Calibri" panose="020F0502020204030204" pitchFamily="34" charset="0"/>
                <a:cs typeface="Calibri" panose="020F0502020204030204" pitchFamily="34" charset="0"/>
              </a:rPr>
              <a:t>Testimonials</a:t>
            </a:r>
          </a:p>
          <a:p>
            <a:pPr marL="285750" indent="-285750">
              <a:buFont typeface="Arial" panose="020B0604020202020204" pitchFamily="34" charset="0"/>
              <a:buChar char="•"/>
            </a:pPr>
            <a:r>
              <a:rPr lang="en-US" sz="1600" dirty="0">
                <a:solidFill>
                  <a:srgbClr val="FF0000"/>
                </a:solidFill>
                <a:latin typeface="Calibri" panose="020F0502020204030204" pitchFamily="34" charset="0"/>
                <a:cs typeface="Calibri" panose="020F0502020204030204" pitchFamily="34" charset="0"/>
              </a:rPr>
              <a:t>Case Studies</a:t>
            </a:r>
          </a:p>
        </p:txBody>
      </p:sp>
    </p:spTree>
    <p:extLst>
      <p:ext uri="{BB962C8B-B14F-4D97-AF65-F5344CB8AC3E}">
        <p14:creationId xmlns:p14="http://schemas.microsoft.com/office/powerpoint/2010/main" val="249789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Fogg Behavior Model</a:t>
            </a:r>
          </a:p>
        </p:txBody>
      </p:sp>
      <p:sp>
        <p:nvSpPr>
          <p:cNvPr id="3" name="Rectangle 2">
            <a:extLst>
              <a:ext uri="{FF2B5EF4-FFF2-40B4-BE49-F238E27FC236}">
                <a16:creationId xmlns:a16="http://schemas.microsoft.com/office/drawing/2014/main" id="{144FF124-1486-4388-A0FD-B7B13AF294FE}"/>
              </a:ext>
            </a:extLst>
          </p:cNvPr>
          <p:cNvSpPr/>
          <p:nvPr/>
        </p:nvSpPr>
        <p:spPr>
          <a:xfrm>
            <a:off x="1371600" y="1431235"/>
            <a:ext cx="10332720" cy="2739211"/>
          </a:xfrm>
          <a:prstGeom prst="rect">
            <a:avLst/>
          </a:prstGeom>
        </p:spPr>
        <p:txBody>
          <a:bodyPr wrap="square">
            <a:spAutoFit/>
          </a:bodyPr>
          <a:lstStyle/>
          <a:p>
            <a:r>
              <a:rPr lang="en-US" sz="1600" dirty="0">
                <a:latin typeface="Calibri" panose="020F0502020204030204" pitchFamily="34" charset="0"/>
                <a:ea typeface="Calibri" panose="020F0502020204030204" pitchFamily="34" charset="0"/>
                <a:cs typeface="Calibri" panose="020F0502020204030204" pitchFamily="34" charset="0"/>
              </a:rPr>
              <a:t>Psychologist. BJ Fogg is the founder of the Persuasive Technology Lab at Stanford University in California</a:t>
            </a:r>
          </a:p>
          <a:p>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Fogg condensed his findings on how to change behavior into a model which he named: </a:t>
            </a:r>
            <a:r>
              <a:rPr lang="en-US" sz="1600" b="1" dirty="0">
                <a:solidFill>
                  <a:schemeClr val="accent6">
                    <a:lumMod val="75000"/>
                  </a:schemeClr>
                </a:solidFill>
                <a:latin typeface="Calibri" panose="020F0502020204030204" pitchFamily="34" charset="0"/>
                <a:cs typeface="Calibri" panose="020F0502020204030204" pitchFamily="34" charset="0"/>
              </a:rPr>
              <a:t>the Fogg Behavior Model</a:t>
            </a:r>
            <a:r>
              <a:rPr lang="en-US" sz="1600" b="1" dirty="0">
                <a:latin typeface="Calibri" panose="020F0502020204030204" pitchFamily="34" charset="0"/>
                <a:cs typeface="Calibri" panose="020F0502020204030204" pitchFamily="34" charset="0"/>
              </a:rPr>
              <a:t>.</a:t>
            </a:r>
          </a:p>
          <a:p>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Three behavior change elements are the following:</a:t>
            </a:r>
          </a:p>
          <a:p>
            <a:endParaRPr lang="en-US" sz="1600" dirty="0">
              <a:latin typeface="Calibri" panose="020F0502020204030204" pitchFamily="34" charset="0"/>
              <a:cs typeface="Calibri" panose="020F0502020204030204" pitchFamily="34" charset="0"/>
            </a:endParaRPr>
          </a:p>
          <a:p>
            <a:pPr marL="285750" lvl="0" indent="-285750">
              <a:buFont typeface="Arial" panose="020B0604020202020204" pitchFamily="34" charset="0"/>
              <a:buChar char="•"/>
            </a:pPr>
            <a:r>
              <a:rPr lang="en-US" sz="2000" b="1" dirty="0">
                <a:latin typeface="Calibri" panose="020F0502020204030204" pitchFamily="34" charset="0"/>
                <a:cs typeface="Calibri" panose="020F0502020204030204" pitchFamily="34" charset="0"/>
              </a:rPr>
              <a:t>M</a:t>
            </a:r>
            <a:r>
              <a:rPr lang="en-US" sz="1600" b="1" dirty="0">
                <a:solidFill>
                  <a:schemeClr val="accent6">
                    <a:lumMod val="75000"/>
                  </a:schemeClr>
                </a:solidFill>
                <a:latin typeface="Calibri" panose="020F0502020204030204" pitchFamily="34" charset="0"/>
                <a:cs typeface="Calibri" panose="020F0502020204030204" pitchFamily="34" charset="0"/>
              </a:rPr>
              <a:t>otivation</a:t>
            </a:r>
            <a:r>
              <a:rPr lang="en-US" sz="1600" dirty="0">
                <a:latin typeface="Calibri" panose="020F0502020204030204" pitchFamily="34" charset="0"/>
                <a:cs typeface="Calibri" panose="020F0502020204030204" pitchFamily="34" charset="0"/>
              </a:rPr>
              <a:t> - People have to be sufficiently motivated to change their behavior.</a:t>
            </a:r>
          </a:p>
          <a:p>
            <a:pPr marL="285750" lvl="0" indent="-285750">
              <a:buFont typeface="Arial" panose="020B0604020202020204" pitchFamily="34" charset="0"/>
              <a:buChar char="•"/>
            </a:pPr>
            <a:r>
              <a:rPr lang="en-US" sz="2000" b="1" dirty="0">
                <a:latin typeface="Calibri" panose="020F0502020204030204" pitchFamily="34" charset="0"/>
                <a:cs typeface="Calibri" panose="020F0502020204030204" pitchFamily="34" charset="0"/>
              </a:rPr>
              <a:t>A</a:t>
            </a:r>
            <a:r>
              <a:rPr lang="en-US" sz="1600" b="1" dirty="0">
                <a:solidFill>
                  <a:schemeClr val="accent6">
                    <a:lumMod val="75000"/>
                  </a:schemeClr>
                </a:solidFill>
                <a:latin typeface="Calibri" panose="020F0502020204030204" pitchFamily="34" charset="0"/>
                <a:cs typeface="Calibri" panose="020F0502020204030204" pitchFamily="34" charset="0"/>
              </a:rPr>
              <a:t>bility</a:t>
            </a:r>
            <a:r>
              <a:rPr lang="en-US" sz="1600" dirty="0">
                <a:latin typeface="Calibri" panose="020F0502020204030204" pitchFamily="34" charset="0"/>
                <a:cs typeface="Calibri" panose="020F0502020204030204" pitchFamily="34" charset="0"/>
              </a:rPr>
              <a:t> - They must have the ability to do the behavior.</a:t>
            </a:r>
          </a:p>
          <a:p>
            <a:pPr marL="285750" lvl="0" indent="-285750">
              <a:buFont typeface="Arial" panose="020B0604020202020204" pitchFamily="34" charset="0"/>
              <a:buChar char="•"/>
            </a:pPr>
            <a:r>
              <a:rPr lang="en-US" sz="2000" b="1" dirty="0">
                <a:latin typeface="Calibri" panose="020F0502020204030204" pitchFamily="34" charset="0"/>
                <a:cs typeface="Calibri" panose="020F0502020204030204" pitchFamily="34" charset="0"/>
              </a:rPr>
              <a:t>T</a:t>
            </a:r>
            <a:r>
              <a:rPr lang="en-US" sz="1600" b="1" dirty="0">
                <a:solidFill>
                  <a:schemeClr val="accent6">
                    <a:lumMod val="75000"/>
                  </a:schemeClr>
                </a:solidFill>
                <a:latin typeface="Calibri" panose="020F0502020204030204" pitchFamily="34" charset="0"/>
                <a:cs typeface="Calibri" panose="020F0502020204030204" pitchFamily="34" charset="0"/>
              </a:rPr>
              <a:t>rigger</a:t>
            </a:r>
            <a:r>
              <a:rPr lang="en-US" sz="1600" dirty="0">
                <a:latin typeface="Calibri" panose="020F0502020204030204" pitchFamily="34" charset="0"/>
                <a:cs typeface="Calibri" panose="020F0502020204030204" pitchFamily="34" charset="0"/>
              </a:rPr>
              <a:t> - They have to be triggered, or prompted, to do the behavior.</a:t>
            </a:r>
          </a:p>
          <a:p>
            <a:endParaRPr lang="en-US" sz="16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8CC27983-941C-4506-B0BC-A66BAE78BCC1}"/>
              </a:ext>
            </a:extLst>
          </p:cNvPr>
          <p:cNvSpPr/>
          <p:nvPr/>
        </p:nvSpPr>
        <p:spPr>
          <a:xfrm>
            <a:off x="2648243" y="4479070"/>
            <a:ext cx="7047914" cy="1270861"/>
          </a:xfrm>
          <a:prstGeom prst="rect">
            <a:avLst/>
          </a:prstGeom>
        </p:spPr>
        <p:txBody>
          <a:bodyPr wrap="square">
            <a:spAutoFit/>
          </a:bodyPr>
          <a:lstStyle/>
          <a:p>
            <a:pPr algn="ctr">
              <a:lnSpc>
                <a:spcPct val="107000"/>
              </a:lnSpc>
              <a:spcAft>
                <a:spcPts val="800"/>
              </a:spcAft>
            </a:pPr>
            <a:r>
              <a:rPr lang="en-US" sz="20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B = MAT</a:t>
            </a:r>
          </a:p>
          <a:p>
            <a:pPr algn="ctr">
              <a:lnSpc>
                <a:spcPct val="107000"/>
              </a:lnSpc>
              <a:spcAft>
                <a:spcPts val="800"/>
              </a:spcAft>
            </a:pPr>
            <a:r>
              <a:rPr lang="en-US" sz="20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(Behavior = Motivation + Ability + Trigger)</a:t>
            </a:r>
          </a:p>
          <a:p>
            <a:pPr algn="ctr">
              <a:lnSpc>
                <a:spcPct val="107000"/>
              </a:lnSpc>
              <a:spcAft>
                <a:spcPts val="800"/>
              </a:spcAft>
            </a:pPr>
            <a:r>
              <a:rPr lang="en-US" sz="20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(If one of the elements is missing, behavior won’t happen)</a:t>
            </a:r>
            <a:endParaRPr lang="en-US" sz="2000" b="1" dirty="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76614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Fogg Behavior Model</a:t>
            </a:r>
          </a:p>
        </p:txBody>
      </p:sp>
      <p:pic>
        <p:nvPicPr>
          <p:cNvPr id="3" name="Picture 2" descr="The Fogg Behavior Model">
            <a:extLst>
              <a:ext uri="{FF2B5EF4-FFF2-40B4-BE49-F238E27FC236}">
                <a16:creationId xmlns:a16="http://schemas.microsoft.com/office/drawing/2014/main" id="{94582296-4E3E-4543-BF63-CA1919216A44}"/>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559243"/>
            <a:ext cx="4098388" cy="4149518"/>
          </a:xfrm>
          <a:prstGeom prst="rect">
            <a:avLst/>
          </a:prstGeom>
          <a:noFill/>
          <a:ln>
            <a:noFill/>
          </a:ln>
        </p:spPr>
      </p:pic>
      <p:sp>
        <p:nvSpPr>
          <p:cNvPr id="4" name="Rectangle 3">
            <a:extLst>
              <a:ext uri="{FF2B5EF4-FFF2-40B4-BE49-F238E27FC236}">
                <a16:creationId xmlns:a16="http://schemas.microsoft.com/office/drawing/2014/main" id="{6C109910-DB0A-460D-88D3-0A92126F0649}"/>
              </a:ext>
            </a:extLst>
          </p:cNvPr>
          <p:cNvSpPr/>
          <p:nvPr/>
        </p:nvSpPr>
        <p:spPr>
          <a:xfrm>
            <a:off x="5439508" y="1453557"/>
            <a:ext cx="6096000" cy="4255204"/>
          </a:xfrm>
          <a:prstGeom prst="rect">
            <a:avLst/>
          </a:prstGeom>
        </p:spPr>
        <p:txBody>
          <a:bodyPr>
            <a:spAutoFit/>
          </a:bodyPr>
          <a:lstStyle/>
          <a:p>
            <a:pPr marL="342900" marR="0" lvl="0" indent="-342900" algn="just">
              <a:lnSpc>
                <a:spcPct val="107000"/>
              </a:lnSpc>
              <a:spcBef>
                <a:spcPts val="0"/>
              </a:spcBef>
              <a:spcAft>
                <a:spcPts val="0"/>
              </a:spcAft>
              <a:buFont typeface="Symbol" panose="05050102010706020507" pitchFamily="18" charset="2"/>
              <a:buChar char=""/>
            </a:pPr>
            <a:r>
              <a:rPr lang="en-US" sz="1600" dirty="0">
                <a:latin typeface="Calibri" panose="020F0502020204030204" pitchFamily="34" charset="0"/>
                <a:ea typeface="Calibri" panose="020F0502020204030204" pitchFamily="34" charset="0"/>
                <a:cs typeface="Times New Roman" panose="02020603050405020304" pitchFamily="18" charset="0"/>
              </a:rPr>
              <a:t>As a person’s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motivation and ability</a:t>
            </a:r>
            <a:r>
              <a:rPr lang="en-US" sz="1600" dirty="0">
                <a:latin typeface="Calibri" panose="020F0502020204030204" pitchFamily="34" charset="0"/>
                <a:ea typeface="Calibri" panose="020F0502020204030204" pitchFamily="34" charset="0"/>
                <a:cs typeface="Times New Roman" panose="02020603050405020304" pitchFamily="18" charset="0"/>
              </a:rPr>
              <a:t> to perform the target behavior increase, the more likely it is that they will perform said behavior.</a:t>
            </a:r>
          </a:p>
          <a:p>
            <a:pPr marR="0" lvl="0" algn="just">
              <a:lnSpc>
                <a:spcPct val="107000"/>
              </a:lnSpc>
              <a:spcBef>
                <a:spcPts val="0"/>
              </a:spcBef>
              <a:spcAft>
                <a:spcPts val="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pPr>
            <a:r>
              <a:rPr lang="en-US" sz="1600" dirty="0">
                <a:latin typeface="Calibri" panose="020F0502020204030204" pitchFamily="34" charset="0"/>
                <a:ea typeface="Calibri" panose="020F0502020204030204" pitchFamily="34" charset="0"/>
                <a:cs typeface="Times New Roman" panose="02020603050405020304" pitchFamily="18" charset="0"/>
              </a:rPr>
              <a:t>There’s an inverse relationship between motivation and ability. The easier something is to do, the less motivation is needed to do it. On the other hand, the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harder something is to do, the more motivation is needed</a:t>
            </a:r>
            <a:r>
              <a:rPr lang="en-US" sz="1600" dirty="0">
                <a:latin typeface="Calibri" panose="020F0502020204030204" pitchFamily="34" charset="0"/>
                <a:ea typeface="Calibri" panose="020F0502020204030204" pitchFamily="34" charset="0"/>
                <a:cs typeface="Times New Roman" panose="02020603050405020304" pitchFamily="18" charset="0"/>
              </a:rPr>
              <a:t>.</a:t>
            </a:r>
          </a:p>
          <a:p>
            <a:pPr marL="285750" indent="-285750" algn="just">
              <a:buFont typeface="Arial" panose="020B0604020202020204" pitchFamily="34" charset="0"/>
              <a:buChar char="•"/>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r>
              <a:rPr lang="en-US" sz="1600" dirty="0">
                <a:latin typeface="Calibri" panose="020F0502020204030204" pitchFamily="34" charset="0"/>
                <a:ea typeface="Calibri" panose="020F0502020204030204" pitchFamily="34" charset="0"/>
                <a:cs typeface="Times New Roman" panose="02020603050405020304" pitchFamily="18" charset="0"/>
              </a:rPr>
              <a:t>The action line—the purple curved line—lets you know that any behavior above that line will take place if it’s appropriately triggered. At the same time, any behavior below the line won’t take place regardless of the trigger used. Why is that? Because if you have practically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zero motivation to do something, you won’t do it regardless of how easy it is to do</a:t>
            </a:r>
            <a:r>
              <a:rPr lang="en-US" sz="1600" dirty="0">
                <a:latin typeface="Calibri" panose="020F0502020204030204" pitchFamily="34" charset="0"/>
                <a:ea typeface="Calibri" panose="020F0502020204030204" pitchFamily="34" charset="0"/>
                <a:cs typeface="Times New Roman" panose="02020603050405020304" pitchFamily="18" charset="0"/>
              </a:rPr>
              <a:t>. At the same time, if you’re very motivated to do something, but it’s incredibly difficult to do, you’ll get frustrated and you won’t act. </a:t>
            </a:r>
            <a:endParaRPr lang="en-US" sz="1600" dirty="0"/>
          </a:p>
        </p:txBody>
      </p:sp>
    </p:spTree>
    <p:extLst>
      <p:ext uri="{BB962C8B-B14F-4D97-AF65-F5344CB8AC3E}">
        <p14:creationId xmlns:p14="http://schemas.microsoft.com/office/powerpoint/2010/main" val="1516507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Fogg Behavior Model</a:t>
            </a:r>
          </a:p>
        </p:txBody>
      </p:sp>
      <p:sp>
        <p:nvSpPr>
          <p:cNvPr id="3" name="Rectangle 2">
            <a:extLst>
              <a:ext uri="{FF2B5EF4-FFF2-40B4-BE49-F238E27FC236}">
                <a16:creationId xmlns:a16="http://schemas.microsoft.com/office/drawing/2014/main" id="{3B78021C-E931-4C8D-85CD-A1AE9C1F1476}"/>
              </a:ext>
            </a:extLst>
          </p:cNvPr>
          <p:cNvSpPr/>
          <p:nvPr/>
        </p:nvSpPr>
        <p:spPr>
          <a:xfrm>
            <a:off x="1371600" y="1166425"/>
            <a:ext cx="1294072" cy="407035"/>
          </a:xfrm>
          <a:prstGeom prst="rect">
            <a:avLst/>
          </a:prstGeom>
        </p:spPr>
        <p:txBody>
          <a:bodyPr wrap="none">
            <a:spAutoFit/>
          </a:bodyPr>
          <a:lstStyle/>
          <a:p>
            <a:pPr>
              <a:lnSpc>
                <a:spcPct val="107000"/>
              </a:lnSpc>
              <a:spcBef>
                <a:spcPts val="200"/>
              </a:spcBef>
            </a:pPr>
            <a:r>
              <a:rPr lang="en-US" sz="2000" b="1" dirty="0">
                <a:solidFill>
                  <a:schemeClr val="accent6">
                    <a:lumMod val="75000"/>
                  </a:schemeClr>
                </a:solidFill>
                <a:latin typeface="Calibri Light" panose="020F0302020204030204" pitchFamily="34" charset="0"/>
                <a:ea typeface="Times New Roman" panose="02020603050405020304" pitchFamily="18" charset="0"/>
                <a:cs typeface="Times New Roman" panose="02020603050405020304" pitchFamily="18" charset="0"/>
              </a:rPr>
              <a:t>Motivation</a:t>
            </a:r>
          </a:p>
        </p:txBody>
      </p:sp>
      <p:pic>
        <p:nvPicPr>
          <p:cNvPr id="4" name="Picture 3" descr="Fogg behavior model Tiffany">
            <a:extLst>
              <a:ext uri="{FF2B5EF4-FFF2-40B4-BE49-F238E27FC236}">
                <a16:creationId xmlns:a16="http://schemas.microsoft.com/office/drawing/2014/main" id="{9E7143BD-045D-4D9E-81CD-4BA48B36652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89453" y="1587528"/>
            <a:ext cx="6682154" cy="3575316"/>
          </a:xfrm>
          <a:prstGeom prst="rect">
            <a:avLst/>
          </a:prstGeom>
          <a:noFill/>
          <a:ln>
            <a:noFill/>
          </a:ln>
        </p:spPr>
      </p:pic>
      <p:sp>
        <p:nvSpPr>
          <p:cNvPr id="5" name="Rectangle 4">
            <a:extLst>
              <a:ext uri="{FF2B5EF4-FFF2-40B4-BE49-F238E27FC236}">
                <a16:creationId xmlns:a16="http://schemas.microsoft.com/office/drawing/2014/main" id="{18AB1A29-823A-481C-AA33-D13422357DC6}"/>
              </a:ext>
            </a:extLst>
          </p:cNvPr>
          <p:cNvSpPr/>
          <p:nvPr/>
        </p:nvSpPr>
        <p:spPr>
          <a:xfrm>
            <a:off x="5582530" y="5319137"/>
            <a:ext cx="6096000" cy="871008"/>
          </a:xfrm>
          <a:prstGeom prst="rect">
            <a:avLst/>
          </a:prstGeom>
        </p:spPr>
        <p:txBody>
          <a:bodyPr>
            <a:spAutoFit/>
          </a:bodyPr>
          <a:lstStyle/>
          <a:p>
            <a:pPr algn="ctr">
              <a:lnSpc>
                <a:spcPct val="107000"/>
              </a:lnSpc>
              <a:spcAft>
                <a:spcPts val="800"/>
              </a:spcAft>
            </a:pPr>
            <a:r>
              <a:rPr lang="en-US" sz="1600" dirty="0">
                <a:latin typeface="Calibri" panose="020F0502020204030204" pitchFamily="34" charset="0"/>
                <a:ea typeface="Calibri" panose="020F0502020204030204" pitchFamily="34" charset="0"/>
                <a:cs typeface="Calibri" panose="020F0502020204030204" pitchFamily="34" charset="0"/>
              </a:rPr>
              <a:t>This page from Tiffany &amp; Co embodies the </a:t>
            </a:r>
            <a:r>
              <a:rPr lang="en-US" sz="1600" b="1" dirty="0">
                <a:solidFill>
                  <a:schemeClr val="accent6">
                    <a:lumMod val="75000"/>
                  </a:schemeClr>
                </a:solidFill>
                <a:latin typeface="Calibri" panose="020F0502020204030204" pitchFamily="34" charset="0"/>
                <a:ea typeface="Calibri" panose="020F0502020204030204" pitchFamily="34" charset="0"/>
                <a:cs typeface="Calibri" panose="020F0502020204030204" pitchFamily="34" charset="0"/>
              </a:rPr>
              <a:t>emotion</a:t>
            </a:r>
            <a:r>
              <a:rPr lang="en-US" sz="1600" dirty="0">
                <a:latin typeface="Calibri" panose="020F0502020204030204" pitchFamily="34" charset="0"/>
                <a:ea typeface="Calibri" panose="020F0502020204030204" pitchFamily="34" charset="0"/>
                <a:cs typeface="Calibri" panose="020F0502020204030204" pitchFamily="34" charset="0"/>
              </a:rPr>
              <a:t> involved in a couple’s engagement, providing ample </a:t>
            </a:r>
            <a:r>
              <a:rPr lang="en-US" sz="1600" b="1" dirty="0">
                <a:solidFill>
                  <a:schemeClr val="accent6">
                    <a:lumMod val="75000"/>
                  </a:schemeClr>
                </a:solidFill>
                <a:latin typeface="Calibri" panose="020F0502020204030204" pitchFamily="34" charset="0"/>
                <a:ea typeface="Calibri" panose="020F0502020204030204" pitchFamily="34" charset="0"/>
                <a:cs typeface="Calibri" panose="020F0502020204030204" pitchFamily="34" charset="0"/>
              </a:rPr>
              <a:t>motivation</a:t>
            </a:r>
            <a:r>
              <a:rPr lang="en-US" sz="1600" dirty="0">
                <a:latin typeface="Calibri" panose="020F0502020204030204" pitchFamily="34" charset="0"/>
                <a:ea typeface="Calibri" panose="020F0502020204030204" pitchFamily="34" charset="0"/>
                <a:cs typeface="Calibri" panose="020F0502020204030204" pitchFamily="34" charset="0"/>
              </a:rPr>
              <a:t> for the user to click through and progress through the funnel</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4B2909BA-FE6B-4D48-A934-74BB9E56FBD1}"/>
              </a:ext>
            </a:extLst>
          </p:cNvPr>
          <p:cNvSpPr/>
          <p:nvPr/>
        </p:nvSpPr>
        <p:spPr>
          <a:xfrm>
            <a:off x="1092590" y="1587528"/>
            <a:ext cx="4013982" cy="3544368"/>
          </a:xfrm>
          <a:prstGeom prst="rect">
            <a:avLst/>
          </a:prstGeom>
        </p:spPr>
        <p:txBody>
          <a:bodyPr wrap="square">
            <a:spAutoFit/>
          </a:bodyPr>
          <a:lstStyle/>
          <a:p>
            <a:pPr algn="just">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In a marketing environment the </a:t>
            </a:r>
            <a:r>
              <a:rPr lang="en-US"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emotional</a:t>
            </a:r>
            <a:r>
              <a:rPr lang="en-US" dirty="0">
                <a:latin typeface="Calibri" panose="020F0502020204030204" pitchFamily="34" charset="0"/>
                <a:ea typeface="Calibri" panose="020F0502020204030204" pitchFamily="34" charset="0"/>
                <a:cs typeface="Times New Roman" panose="02020603050405020304" pitchFamily="18" charset="0"/>
              </a:rPr>
              <a:t> backdrop that creates the desire for the consumer to continue along the sales funnel.</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dirty="0">
                <a:latin typeface="Calibri" panose="020F0502020204030204" pitchFamily="34" charset="0"/>
                <a:ea typeface="Calibri" panose="020F0502020204030204" pitchFamily="34" charset="0"/>
                <a:cs typeface="Calibri" panose="020F0502020204030204" pitchFamily="34" charset="0"/>
              </a:rPr>
              <a:t>Depending on the specific product or service, </a:t>
            </a:r>
            <a:r>
              <a:rPr lang="en-US" b="1" dirty="0">
                <a:solidFill>
                  <a:schemeClr val="accent6">
                    <a:lumMod val="75000"/>
                  </a:schemeClr>
                </a:solidFill>
                <a:latin typeface="Calibri" panose="020F0502020204030204" pitchFamily="34" charset="0"/>
                <a:ea typeface="Calibri" panose="020F0502020204030204" pitchFamily="34" charset="0"/>
                <a:cs typeface="Calibri" panose="020F0502020204030204" pitchFamily="34" charset="0"/>
              </a:rPr>
              <a:t>motivation</a:t>
            </a:r>
            <a:r>
              <a:rPr lang="en-US" dirty="0">
                <a:latin typeface="Calibri" panose="020F0502020204030204" pitchFamily="34" charset="0"/>
                <a:ea typeface="Calibri" panose="020F0502020204030204" pitchFamily="34" charset="0"/>
                <a:cs typeface="Calibri" panose="020F0502020204030204" pitchFamily="34" charset="0"/>
              </a:rPr>
              <a:t> could be driving a consumer towards making a purchase.</a:t>
            </a:r>
          </a:p>
          <a:p>
            <a:pPr algn="just">
              <a:lnSpc>
                <a:spcPct val="107000"/>
              </a:lnSpc>
              <a:spcAft>
                <a:spcPts val="800"/>
              </a:spcAft>
            </a:pPr>
            <a:r>
              <a:rPr lang="en-US" dirty="0">
                <a:latin typeface="Calibri" panose="020F0502020204030204" pitchFamily="34" charset="0"/>
                <a:ea typeface="Calibri" panose="020F0502020204030204" pitchFamily="34" charset="0"/>
                <a:cs typeface="Calibri" panose="020F0502020204030204" pitchFamily="34" charset="0"/>
              </a:rPr>
              <a:t> Like downloading an eBook or white paper, subscribing to a newsletter, or anything else that will ultimately drive ROI.</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00709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3282695" cy="1485900"/>
          </a:xfrm>
        </p:spPr>
        <p:txBody>
          <a:bodyPr vert="horz" lIns="91440" tIns="45720" rIns="91440" bIns="45720" rtlCol="0" anchor="t">
            <a:normAutofit/>
          </a:bodyPr>
          <a:lstStyle/>
          <a:p>
            <a:r>
              <a:rPr lang="en-US" sz="2800" b="1" dirty="0">
                <a:latin typeface="Calibri" panose="020F0502020204030204" pitchFamily="34" charset="0"/>
                <a:cs typeface="Calibri" panose="020F0502020204030204" pitchFamily="34" charset="0"/>
              </a:rPr>
              <a:t>Fogg Behavior Model</a:t>
            </a:r>
          </a:p>
        </p:txBody>
      </p:sp>
      <p:sp>
        <p:nvSpPr>
          <p:cNvPr id="3" name="Rectangle 2">
            <a:extLst>
              <a:ext uri="{FF2B5EF4-FFF2-40B4-BE49-F238E27FC236}">
                <a16:creationId xmlns:a16="http://schemas.microsoft.com/office/drawing/2014/main" id="{44AE46C4-0A45-4719-9EF6-E334FB7CCCF3}"/>
              </a:ext>
            </a:extLst>
          </p:cNvPr>
          <p:cNvSpPr/>
          <p:nvPr/>
        </p:nvSpPr>
        <p:spPr>
          <a:xfrm>
            <a:off x="1371601" y="1638300"/>
            <a:ext cx="3282694" cy="3581400"/>
          </a:xfrm>
          <a:prstGeom prst="rect">
            <a:avLst/>
          </a:prstGeom>
        </p:spPr>
        <p:txBody>
          <a:bodyPr vert="horz" lIns="91440" tIns="45720" rIns="91440" bIns="45720" rtlCol="0">
            <a:noAutofit/>
          </a:bodyPr>
          <a:lstStyle/>
          <a:p>
            <a:pPr marL="384048" indent="-384048" algn="just" defTabSz="914400">
              <a:lnSpc>
                <a:spcPct val="94000"/>
              </a:lnSpc>
              <a:spcBef>
                <a:spcPts val="200"/>
              </a:spcBef>
              <a:spcAft>
                <a:spcPts val="200"/>
              </a:spcAft>
              <a:buFont typeface="Franklin Gothic Book" panose="020B0503020102020204" pitchFamily="34" charset="0"/>
            </a:pPr>
            <a:r>
              <a:rPr lang="en-US" sz="2000" b="1" dirty="0">
                <a:solidFill>
                  <a:schemeClr val="accent6">
                    <a:lumMod val="75000"/>
                  </a:schemeClr>
                </a:solidFill>
                <a:latin typeface="Calibri" panose="020F0502020204030204" pitchFamily="34" charset="0"/>
                <a:cs typeface="Calibri" panose="020F0502020204030204" pitchFamily="34" charset="0"/>
              </a:rPr>
              <a:t>Ability</a:t>
            </a:r>
          </a:p>
          <a:p>
            <a:pPr marL="384048" indent="-384048" algn="just" defTabSz="914400">
              <a:lnSpc>
                <a:spcPct val="94000"/>
              </a:lnSpc>
              <a:spcAft>
                <a:spcPts val="200"/>
              </a:spcAft>
              <a:buFont typeface="Franklin Gothic Book" panose="020B0503020102020204" pitchFamily="34" charset="0"/>
            </a:pPr>
            <a:r>
              <a:rPr lang="en-US" sz="1600" dirty="0">
                <a:solidFill>
                  <a:schemeClr val="tx2"/>
                </a:solidFill>
                <a:latin typeface="Calibri" panose="020F0502020204030204" pitchFamily="34" charset="0"/>
                <a:cs typeface="Calibri" panose="020F0502020204030204" pitchFamily="34" charset="0"/>
              </a:rPr>
              <a:t> </a:t>
            </a:r>
          </a:p>
          <a:p>
            <a:pPr marL="384048" indent="-384048" algn="just" defTabSz="914400">
              <a:lnSpc>
                <a:spcPct val="94000"/>
              </a:lnSpc>
              <a:spcAft>
                <a:spcPts val="200"/>
              </a:spcAft>
              <a:buFont typeface="Franklin Gothic Book" panose="020B0503020102020204" pitchFamily="34" charset="0"/>
            </a:pPr>
            <a:r>
              <a:rPr lang="en-US" dirty="0">
                <a:solidFill>
                  <a:schemeClr val="tx2"/>
                </a:solidFill>
                <a:latin typeface="Calibri" panose="020F0502020204030204" pitchFamily="34" charset="0"/>
                <a:cs typeface="Calibri" panose="020F0502020204030204" pitchFamily="34" charset="0"/>
              </a:rPr>
              <a:t>It is more clearly defined than motivation and can ultimately be determined by concepts as simple and straightforward as affordability or necessity.</a:t>
            </a:r>
          </a:p>
          <a:p>
            <a:pPr marL="384048" indent="-384048" algn="just" defTabSz="914400">
              <a:lnSpc>
                <a:spcPct val="94000"/>
              </a:lnSpc>
              <a:spcAft>
                <a:spcPts val="200"/>
              </a:spcAft>
              <a:buFont typeface="Franklin Gothic Book" panose="020B0503020102020204" pitchFamily="34" charset="0"/>
            </a:pPr>
            <a:endParaRPr lang="en-US" dirty="0">
              <a:solidFill>
                <a:schemeClr val="tx2"/>
              </a:solidFill>
              <a:effectLst/>
              <a:latin typeface="Calibri" panose="020F0502020204030204" pitchFamily="34" charset="0"/>
              <a:cs typeface="Calibri" panose="020F0502020204030204" pitchFamily="34" charset="0"/>
            </a:endParaRPr>
          </a:p>
          <a:p>
            <a:pPr marL="384048" indent="-384048" algn="just" defTabSz="914400">
              <a:lnSpc>
                <a:spcPct val="94000"/>
              </a:lnSpc>
              <a:spcAft>
                <a:spcPts val="200"/>
              </a:spcAft>
            </a:pPr>
            <a:r>
              <a:rPr lang="en-US" dirty="0">
                <a:latin typeface="Calibri" panose="020F0502020204030204" pitchFamily="34" charset="0"/>
                <a:cs typeface="Calibri" panose="020F0502020204030204" pitchFamily="34" charset="0"/>
              </a:rPr>
              <a:t>A landing page designed to maximize impact on a company’s bottom line needs to present the product or service in a reasonable context to the individual to make it seem attainable within their lifestyle.</a:t>
            </a:r>
          </a:p>
          <a:p>
            <a:pPr marL="384048" indent="-384048" algn="just" defTabSz="914400">
              <a:lnSpc>
                <a:spcPct val="94000"/>
              </a:lnSpc>
              <a:spcAft>
                <a:spcPts val="200"/>
              </a:spcAft>
              <a:buFont typeface="Franklin Gothic Book" panose="020B0503020102020204" pitchFamily="34" charset="0"/>
            </a:pPr>
            <a:endParaRPr lang="en-US" sz="1600" dirty="0">
              <a:solidFill>
                <a:schemeClr val="tx2"/>
              </a:solidFill>
              <a:effectLst/>
              <a:latin typeface="Calibri" panose="020F0502020204030204" pitchFamily="34" charset="0"/>
              <a:cs typeface="Calibri" panose="020F0502020204030204" pitchFamily="34" charset="0"/>
            </a:endParaRPr>
          </a:p>
        </p:txBody>
      </p:sp>
      <p:pic>
        <p:nvPicPr>
          <p:cNvPr id="4" name="Picture 3" descr="Fogg behavior model Ability">
            <a:extLst>
              <a:ext uri="{FF2B5EF4-FFF2-40B4-BE49-F238E27FC236}">
                <a16:creationId xmlns:a16="http://schemas.microsoft.com/office/drawing/2014/main" id="{EEAC46D3-F26D-47EC-A565-DA3F6B0B01C0}"/>
              </a:ext>
            </a:extLst>
          </p:cNvPr>
          <p:cNvPicPr/>
          <p:nvPr/>
        </p:nvPicPr>
        <p:blipFill>
          <a:blip r:embed="rId2" cstate="print">
            <a:extLst>
              <a:ext uri="{28A0092B-C50C-407E-A947-70E740481C1C}">
                <a14:useLocalDpi xmlns:a14="http://schemas.microsoft.com/office/drawing/2010/main" val="0"/>
              </a:ext>
            </a:extLst>
          </a:blip>
          <a:stretch>
            <a:fillRect/>
          </a:stretch>
        </p:blipFill>
        <p:spPr bwMode="auto">
          <a:xfrm>
            <a:off x="5031467" y="1093909"/>
            <a:ext cx="6517065" cy="4350140"/>
          </a:xfrm>
          <a:prstGeom prst="rect">
            <a:avLst/>
          </a:prstGeom>
          <a:noFill/>
        </p:spPr>
      </p:pic>
    </p:spTree>
    <p:extLst>
      <p:ext uri="{BB962C8B-B14F-4D97-AF65-F5344CB8AC3E}">
        <p14:creationId xmlns:p14="http://schemas.microsoft.com/office/powerpoint/2010/main" val="2252465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023562" y="685800"/>
            <a:ext cx="10493524" cy="1485900"/>
          </a:xfrm>
        </p:spPr>
        <p:txBody>
          <a:bodyPr vert="horz" lIns="91440" tIns="45720" rIns="91440" bIns="45720" rtlCol="0" anchor="t">
            <a:normAutofit/>
          </a:bodyPr>
          <a:lstStyle/>
          <a:p>
            <a:r>
              <a:rPr lang="en-US" sz="2800" b="1" dirty="0">
                <a:latin typeface="Calibri" panose="020F0502020204030204" pitchFamily="34" charset="0"/>
                <a:cs typeface="Calibri" panose="020F0502020204030204" pitchFamily="34" charset="0"/>
              </a:rPr>
              <a:t>Fogg Behavior Model</a:t>
            </a:r>
          </a:p>
        </p:txBody>
      </p:sp>
      <p:sp>
        <p:nvSpPr>
          <p:cNvPr id="9" name="Rectangle 8">
            <a:extLst>
              <a:ext uri="{FF2B5EF4-FFF2-40B4-BE49-F238E27FC236}">
                <a16:creationId xmlns:a16="http://schemas.microsoft.com/office/drawing/2014/main" id="{B9F89C22-0475-4427-B7C8-0269AD40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Rectangle 3">
            <a:extLst>
              <a:ext uri="{FF2B5EF4-FFF2-40B4-BE49-F238E27FC236}">
                <a16:creationId xmlns:a16="http://schemas.microsoft.com/office/drawing/2014/main" id="{BCC6C25B-8744-4607-9318-4A3962814460}"/>
              </a:ext>
            </a:extLst>
          </p:cNvPr>
          <p:cNvSpPr/>
          <p:nvPr/>
        </p:nvSpPr>
        <p:spPr>
          <a:xfrm>
            <a:off x="1023562" y="2286000"/>
            <a:ext cx="5072437" cy="3581400"/>
          </a:xfrm>
          <a:prstGeom prst="rect">
            <a:avLst/>
          </a:prstGeom>
        </p:spPr>
        <p:txBody>
          <a:bodyPr vert="horz" lIns="91440" tIns="45720" rIns="91440" bIns="45720" rtlCol="0">
            <a:normAutofit/>
          </a:bodyPr>
          <a:lstStyle/>
          <a:p>
            <a:pPr marL="384048" indent="-384048" algn="just" defTabSz="914400">
              <a:lnSpc>
                <a:spcPct val="94000"/>
              </a:lnSpc>
              <a:spcAft>
                <a:spcPts val="200"/>
              </a:spcAft>
              <a:buFont typeface="Franklin Gothic Book" panose="020B0503020102020204" pitchFamily="34" charset="0"/>
            </a:pPr>
            <a:r>
              <a:rPr lang="en-US" dirty="0">
                <a:solidFill>
                  <a:schemeClr val="tx2"/>
                </a:solidFill>
                <a:latin typeface="Calibri" panose="020F0502020204030204" pitchFamily="34" charset="0"/>
                <a:cs typeface="Calibri" panose="020F0502020204030204" pitchFamily="34" charset="0"/>
              </a:rPr>
              <a:t>T-Mobile makes affordability of a multiple phone account the focal point of the ad. Within the context of Fogg’s Behavior Model, this increases a customer’s perception of their ability to afford the plan and. Thus, increases the likelihood of a conversion to sale</a:t>
            </a:r>
            <a:endParaRPr lang="en-US" dirty="0">
              <a:solidFill>
                <a:schemeClr val="tx2"/>
              </a:solidFill>
              <a:effectLst/>
              <a:latin typeface="Calibri" panose="020F0502020204030204" pitchFamily="34" charset="0"/>
              <a:cs typeface="Calibri" panose="020F0502020204030204" pitchFamily="34" charset="0"/>
            </a:endParaRPr>
          </a:p>
        </p:txBody>
      </p:sp>
      <p:pic>
        <p:nvPicPr>
          <p:cNvPr id="3" name="Picture 2" descr="Fogg behavior model T Mobile Ability">
            <a:extLst>
              <a:ext uri="{FF2B5EF4-FFF2-40B4-BE49-F238E27FC236}">
                <a16:creationId xmlns:a16="http://schemas.microsoft.com/office/drawing/2014/main" id="{08236854-BE43-4564-994F-81E9616E31C9}"/>
              </a:ext>
            </a:extLst>
          </p:cNvPr>
          <p:cNvPicPr/>
          <p:nvPr/>
        </p:nvPicPr>
        <p:blipFill>
          <a:blip r:embed="rId2" cstate="print">
            <a:extLst>
              <a:ext uri="{28A0092B-C50C-407E-A947-70E740481C1C}">
                <a14:useLocalDpi xmlns:a14="http://schemas.microsoft.com/office/drawing/2010/main" val="0"/>
              </a:ext>
            </a:extLst>
          </a:blip>
          <a:stretch>
            <a:fillRect/>
          </a:stretch>
        </p:blipFill>
        <p:spPr bwMode="auto">
          <a:xfrm>
            <a:off x="6412866" y="2171700"/>
            <a:ext cx="5421087" cy="3244362"/>
          </a:xfrm>
          <a:prstGeom prst="rect">
            <a:avLst/>
          </a:prstGeom>
          <a:noFill/>
        </p:spPr>
      </p:pic>
    </p:spTree>
    <p:extLst>
      <p:ext uri="{BB962C8B-B14F-4D97-AF65-F5344CB8AC3E}">
        <p14:creationId xmlns:p14="http://schemas.microsoft.com/office/powerpoint/2010/main" val="847423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023562" y="685800"/>
            <a:ext cx="10493524" cy="1485900"/>
          </a:xfrm>
        </p:spPr>
        <p:txBody>
          <a:bodyPr vert="horz" lIns="91440" tIns="45720" rIns="91440" bIns="45720" rtlCol="0" anchor="t">
            <a:normAutofit/>
          </a:bodyPr>
          <a:lstStyle/>
          <a:p>
            <a:r>
              <a:rPr lang="en-US" sz="2400" b="1" dirty="0">
                <a:latin typeface="Calibri" panose="020F0502020204030204" pitchFamily="34" charset="0"/>
                <a:cs typeface="Calibri" panose="020F0502020204030204" pitchFamily="34" charset="0"/>
              </a:rPr>
              <a:t>Fogg Behavior Model</a:t>
            </a:r>
          </a:p>
        </p:txBody>
      </p:sp>
      <p:sp>
        <p:nvSpPr>
          <p:cNvPr id="5" name="Rectangle 4">
            <a:extLst>
              <a:ext uri="{FF2B5EF4-FFF2-40B4-BE49-F238E27FC236}">
                <a16:creationId xmlns:a16="http://schemas.microsoft.com/office/drawing/2014/main" id="{C29D6069-9969-413F-B0D9-16493422CE4E}"/>
              </a:ext>
            </a:extLst>
          </p:cNvPr>
          <p:cNvSpPr/>
          <p:nvPr/>
        </p:nvSpPr>
        <p:spPr>
          <a:xfrm>
            <a:off x="1023562" y="1053198"/>
            <a:ext cx="916276" cy="407035"/>
          </a:xfrm>
          <a:prstGeom prst="rect">
            <a:avLst/>
          </a:prstGeom>
        </p:spPr>
        <p:txBody>
          <a:bodyPr wrap="none">
            <a:spAutoFit/>
          </a:bodyPr>
          <a:lstStyle/>
          <a:p>
            <a:pPr>
              <a:lnSpc>
                <a:spcPct val="107000"/>
              </a:lnSpc>
              <a:spcBef>
                <a:spcPts val="200"/>
              </a:spcBef>
            </a:pPr>
            <a:r>
              <a:rPr lang="en-US" sz="2000" b="1" dirty="0">
                <a:solidFill>
                  <a:schemeClr val="accent6">
                    <a:lumMod val="75000"/>
                  </a:schemeClr>
                </a:solidFill>
                <a:latin typeface="Calibri" panose="020F0502020204030204" pitchFamily="34" charset="0"/>
                <a:ea typeface="Times New Roman" panose="02020603050405020304" pitchFamily="18" charset="0"/>
                <a:cs typeface="Calibri" panose="020F0502020204030204" pitchFamily="34" charset="0"/>
              </a:rPr>
              <a:t>Trigger</a:t>
            </a:r>
          </a:p>
        </p:txBody>
      </p:sp>
      <p:pic>
        <p:nvPicPr>
          <p:cNvPr id="7" name="Picture 6" descr="Fogg behavior model Tag Heuer">
            <a:extLst>
              <a:ext uri="{FF2B5EF4-FFF2-40B4-BE49-F238E27FC236}">
                <a16:creationId xmlns:a16="http://schemas.microsoft.com/office/drawing/2014/main" id="{931F3DCD-E66D-4EDE-B644-405D2107971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358597" y="1053198"/>
            <a:ext cx="5280416" cy="2787282"/>
          </a:xfrm>
          <a:prstGeom prst="rect">
            <a:avLst/>
          </a:prstGeom>
          <a:noFill/>
          <a:ln>
            <a:noFill/>
          </a:ln>
        </p:spPr>
      </p:pic>
      <p:sp>
        <p:nvSpPr>
          <p:cNvPr id="6" name="Rectangle 5">
            <a:extLst>
              <a:ext uri="{FF2B5EF4-FFF2-40B4-BE49-F238E27FC236}">
                <a16:creationId xmlns:a16="http://schemas.microsoft.com/office/drawing/2014/main" id="{2612C812-DDA3-416C-B21D-A19A786B267A}"/>
              </a:ext>
            </a:extLst>
          </p:cNvPr>
          <p:cNvSpPr/>
          <p:nvPr/>
        </p:nvSpPr>
        <p:spPr>
          <a:xfrm>
            <a:off x="5950805" y="4084344"/>
            <a:ext cx="6096000" cy="871008"/>
          </a:xfrm>
          <a:prstGeom prst="rect">
            <a:avLst/>
          </a:prstGeom>
        </p:spPr>
        <p:txBody>
          <a:bodyPr>
            <a:spAutoFit/>
          </a:bodyPr>
          <a:lstStyle/>
          <a:p>
            <a:pPr algn="ct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The CTA on this Tag Heuer page draws focus to the pending product and uses the celebrity influence to persuade users to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click</a:t>
            </a:r>
            <a:r>
              <a:rPr lang="en-US" sz="1600" dirty="0">
                <a:latin typeface="Calibri" panose="020F0502020204030204" pitchFamily="34" charset="0"/>
                <a:ea typeface="Calibri" panose="020F0502020204030204" pitchFamily="34" charset="0"/>
                <a:cs typeface="Times New Roman" panose="02020603050405020304" pitchFamily="18" charset="0"/>
              </a:rPr>
              <a:t> through and pre-order the watch</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3ACEB551-0153-4649-A4B0-10B66E66C231}"/>
              </a:ext>
            </a:extLst>
          </p:cNvPr>
          <p:cNvSpPr/>
          <p:nvPr/>
        </p:nvSpPr>
        <p:spPr>
          <a:xfrm>
            <a:off x="1101218" y="1635061"/>
            <a:ext cx="4525859" cy="2153731"/>
          </a:xfrm>
          <a:prstGeom prst="rect">
            <a:avLst/>
          </a:prstGeom>
        </p:spPr>
        <p:txBody>
          <a:bodyPr wrap="square">
            <a:spAutoFit/>
          </a:bodyPr>
          <a:lstStyle/>
          <a:p>
            <a:pPr algn="just">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The trigger point in the context of </a:t>
            </a:r>
            <a:r>
              <a:rPr lang="en-US"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a post-click landing page</a:t>
            </a:r>
            <a:r>
              <a:rPr lang="en-US" dirty="0">
                <a:latin typeface="Calibri" panose="020F0502020204030204" pitchFamily="34" charset="0"/>
                <a:ea typeface="Calibri" panose="020F0502020204030204" pitchFamily="34" charset="0"/>
                <a:cs typeface="Times New Roman" panose="02020603050405020304" pitchFamily="18" charset="0"/>
              </a:rPr>
              <a:t> is the most clearly defined of the three main elements required within Fogg’s Behavior Model. Personified by </a:t>
            </a:r>
            <a:r>
              <a:rPr lang="en-US"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a bold, concise, and attention-grabbing call-to-action, the trigger</a:t>
            </a:r>
            <a:r>
              <a:rPr lang="en-US" dirty="0">
                <a:latin typeface="Calibri" panose="020F0502020204030204" pitchFamily="34" charset="0"/>
                <a:ea typeface="Calibri" panose="020F0502020204030204" pitchFamily="34" charset="0"/>
                <a:cs typeface="Times New Roman" panose="02020603050405020304" pitchFamily="18" charset="0"/>
              </a:rPr>
              <a:t> is what ultimately prompts the consumer to take action.</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13166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The Limbic System</a:t>
            </a:r>
          </a:p>
        </p:txBody>
      </p:sp>
      <p:sp>
        <p:nvSpPr>
          <p:cNvPr id="3" name="Rectangle 2">
            <a:extLst>
              <a:ext uri="{FF2B5EF4-FFF2-40B4-BE49-F238E27FC236}">
                <a16:creationId xmlns:a16="http://schemas.microsoft.com/office/drawing/2014/main" id="{4C0B22A7-3D05-4BF6-B543-90B7947276D2}"/>
              </a:ext>
            </a:extLst>
          </p:cNvPr>
          <p:cNvSpPr/>
          <p:nvPr/>
        </p:nvSpPr>
        <p:spPr>
          <a:xfrm>
            <a:off x="1371600" y="1202122"/>
            <a:ext cx="10542104" cy="2657009"/>
          </a:xfrm>
          <a:prstGeom prst="rect">
            <a:avLst/>
          </a:prstGeom>
        </p:spPr>
        <p:txBody>
          <a:bodyPr wrap="square">
            <a:spAutoFit/>
          </a:bodyPr>
          <a:lstStyle/>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Dr. Hans-Georg Housel designed the Limbic concept in the late 1990s. He had three main objectives in mind</a:t>
            </a:r>
          </a:p>
          <a:p>
            <a:pPr marL="342900" marR="0" lvl="0" indent="-342900" algn="just">
              <a:lnSpc>
                <a:spcPct val="107000"/>
              </a:lnSpc>
              <a:spcBef>
                <a:spcPts val="0"/>
              </a:spcBef>
              <a:spcAft>
                <a:spcPts val="0"/>
              </a:spcAft>
              <a:buFont typeface="Symbol" panose="05050102010706020507" pitchFamily="18" charset="2"/>
              <a:buChar char=""/>
            </a:pPr>
            <a:r>
              <a:rPr lang="en-US" sz="1600" dirty="0">
                <a:latin typeface="Calibri" panose="020F0502020204030204" pitchFamily="34" charset="0"/>
                <a:ea typeface="Calibri" panose="020F0502020204030204" pitchFamily="34" charset="0"/>
                <a:cs typeface="Times New Roman" panose="02020603050405020304" pitchFamily="18" charset="0"/>
              </a:rPr>
              <a:t>It is meant to be a holistic approach that combines and links the findings of various scientific disciplines dealing with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human behavior and decision-making</a:t>
            </a:r>
            <a:r>
              <a:rPr lang="en-US" sz="1600" dirty="0">
                <a:latin typeface="Calibri" panose="020F0502020204030204" pitchFamily="34" charset="0"/>
                <a:ea typeface="Calibri" panose="020F0502020204030204" pitchFamily="34" charset="0"/>
                <a:cs typeface="Times New Roman" panose="02020603050405020304" pitchFamily="18" charset="0"/>
              </a:rPr>
              <a:t>. A larger context was to be established.</a:t>
            </a:r>
          </a:p>
          <a:p>
            <a:pPr marL="342900" marR="0" lvl="0" indent="-342900" algn="just">
              <a:lnSpc>
                <a:spcPct val="107000"/>
              </a:lnSpc>
              <a:spcBef>
                <a:spcPts val="0"/>
              </a:spcBef>
              <a:spcAft>
                <a:spcPts val="0"/>
              </a:spcAft>
              <a:buFont typeface="Symbol" panose="05050102010706020507" pitchFamily="18" charset="2"/>
              <a:buChar char=""/>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600" dirty="0">
                <a:latin typeface="Calibri" panose="020F0502020204030204" pitchFamily="34" charset="0"/>
                <a:ea typeface="Calibri" panose="020F0502020204030204" pitchFamily="34" charset="0"/>
                <a:cs typeface="Times New Roman" panose="02020603050405020304" pitchFamily="18" charset="0"/>
              </a:rPr>
              <a:t>It is supposed to be as simple and user-friendly as possible for marketing and sales, so that it is also useful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for human behavior </a:t>
            </a:r>
            <a:r>
              <a:rPr lang="en-US" sz="1600" dirty="0">
                <a:latin typeface="Calibri" panose="020F0502020204030204" pitchFamily="34" charset="0"/>
                <a:ea typeface="Calibri" panose="020F0502020204030204" pitchFamily="34" charset="0"/>
                <a:cs typeface="Times New Roman" panose="02020603050405020304" pitchFamily="18" charset="0"/>
              </a:rPr>
              <a:t>even without scientific knowledge.</a:t>
            </a:r>
          </a:p>
          <a:p>
            <a:pPr marL="342900" marR="0" lvl="0" indent="-342900" algn="just">
              <a:lnSpc>
                <a:spcPct val="107000"/>
              </a:lnSpc>
              <a:spcBef>
                <a:spcPts val="0"/>
              </a:spcBef>
              <a:spcAft>
                <a:spcPts val="800"/>
              </a:spcAft>
              <a:buFont typeface="Symbol" panose="05050102010706020507" pitchFamily="18" charset="2"/>
              <a:buChar char=""/>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pPr>
            <a:r>
              <a:rPr lang="en-US" sz="1600" dirty="0">
                <a:latin typeface="Calibri" panose="020F0502020204030204" pitchFamily="34" charset="0"/>
                <a:ea typeface="Calibri" panose="020F0502020204030204" pitchFamily="34" charset="0"/>
                <a:cs typeface="Times New Roman" panose="02020603050405020304" pitchFamily="18" charset="0"/>
              </a:rPr>
              <a:t>It should use a consistent and clear symbolism so that the essence of the concept is captured and understood by as many readers as possible.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4D2403E3-7121-4500-A294-4B99B10FD047}"/>
              </a:ext>
            </a:extLst>
          </p:cNvPr>
          <p:cNvSpPr/>
          <p:nvPr/>
        </p:nvSpPr>
        <p:spPr>
          <a:xfrm>
            <a:off x="1371599" y="3387271"/>
            <a:ext cx="10542103" cy="1076192"/>
          </a:xfrm>
          <a:prstGeom prst="rect">
            <a:avLst/>
          </a:prstGeom>
        </p:spPr>
        <p:txBody>
          <a:bodyPr wrap="square">
            <a:spAutoFit/>
          </a:bodyPr>
          <a:lstStyle/>
          <a:p>
            <a:pPr algn="just">
              <a:lnSpc>
                <a:spcPct val="107000"/>
              </a:lnSpc>
              <a:spcAft>
                <a:spcPts val="80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The limbic system is a set of structures in the brain that deal with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emotions</a:t>
            </a:r>
            <a:r>
              <a:rPr lang="en-US" sz="1600" dirty="0">
                <a:latin typeface="Calibri" panose="020F0502020204030204" pitchFamily="34" charset="0"/>
                <a:ea typeface="Calibri" panose="020F0502020204030204" pitchFamily="34" charset="0"/>
                <a:cs typeface="Times New Roman" panose="02020603050405020304" pitchFamily="18" charset="0"/>
              </a:rPr>
              <a:t> and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memory</a:t>
            </a:r>
            <a:endParaRPr lang="en-US" sz="1600" b="1" dirty="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139025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424609" y="394511"/>
            <a:ext cx="9601200" cy="745435"/>
          </a:xfrm>
        </p:spPr>
        <p:txBody>
          <a:bodyPr>
            <a:normAutofit/>
          </a:bodyPr>
          <a:lstStyle/>
          <a:p>
            <a:r>
              <a:rPr lang="en-US" sz="2400" b="1" dirty="0">
                <a:latin typeface="Calibri" panose="020F0502020204030204" pitchFamily="34" charset="0"/>
                <a:cs typeface="Calibri" panose="020F0502020204030204" pitchFamily="34" charset="0"/>
              </a:rPr>
              <a:t>Limbic Brain Map</a:t>
            </a:r>
          </a:p>
        </p:txBody>
      </p:sp>
      <p:pic>
        <p:nvPicPr>
          <p:cNvPr id="4" name="Picture 3" descr="neocortex and limbic system">
            <a:extLst>
              <a:ext uri="{FF2B5EF4-FFF2-40B4-BE49-F238E27FC236}">
                <a16:creationId xmlns:a16="http://schemas.microsoft.com/office/drawing/2014/main" id="{346F7C81-0A45-4F22-A388-C65B08126CD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036907" y="1166191"/>
            <a:ext cx="4876800" cy="3591657"/>
          </a:xfrm>
          <a:prstGeom prst="rect">
            <a:avLst/>
          </a:prstGeom>
          <a:noFill/>
          <a:ln>
            <a:noFill/>
          </a:ln>
        </p:spPr>
      </p:pic>
      <p:sp>
        <p:nvSpPr>
          <p:cNvPr id="5" name="Rectangle 4">
            <a:extLst>
              <a:ext uri="{FF2B5EF4-FFF2-40B4-BE49-F238E27FC236}">
                <a16:creationId xmlns:a16="http://schemas.microsoft.com/office/drawing/2014/main" id="{0A1510B6-86AC-4D1A-B5B1-6A8A6D2AEC4E}"/>
              </a:ext>
            </a:extLst>
          </p:cNvPr>
          <p:cNvSpPr/>
          <p:nvPr/>
        </p:nvSpPr>
        <p:spPr>
          <a:xfrm>
            <a:off x="1424609" y="1166191"/>
            <a:ext cx="5256660" cy="3550011"/>
          </a:xfrm>
          <a:prstGeom prst="rect">
            <a:avLst/>
          </a:prstGeom>
        </p:spPr>
        <p:txBody>
          <a:bodyPr wrap="square">
            <a:spAutoFit/>
          </a:bodyPr>
          <a:lstStyle/>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reptilian brain</a:t>
            </a:r>
            <a:r>
              <a:rPr lang="en-US" sz="1600"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 </a:t>
            </a:r>
            <a:r>
              <a:rPr lang="en-US" sz="1600" dirty="0">
                <a:latin typeface="Calibri" panose="020F0502020204030204" pitchFamily="34" charset="0"/>
                <a:ea typeface="Calibri" panose="020F0502020204030204" pitchFamily="34" charset="0"/>
                <a:cs typeface="Times New Roman" panose="02020603050405020304" pitchFamily="18" charset="0"/>
              </a:rPr>
              <a:t>is responsible for survival reflexes such as hunger, breathing and other bodily functions. </a:t>
            </a:r>
          </a:p>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limbic system</a:t>
            </a:r>
            <a:r>
              <a:rPr lang="en-US" sz="1600"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 </a:t>
            </a:r>
            <a:r>
              <a:rPr lang="en-US" sz="1600" dirty="0">
                <a:latin typeface="Calibri" panose="020F0502020204030204" pitchFamily="34" charset="0"/>
                <a:ea typeface="Calibri" panose="020F0502020204030204" pitchFamily="34" charset="0"/>
                <a:cs typeface="Times New Roman" panose="02020603050405020304" pitchFamily="18" charset="0"/>
              </a:rPr>
              <a:t>views the environment in black and white; it generally processes information and makes decisions somewhat automatically and quickly as compared to the neocortex </a:t>
            </a:r>
          </a:p>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neocortex</a:t>
            </a:r>
            <a:r>
              <a:rPr lang="en-US" sz="1600" dirty="0">
                <a:latin typeface="Calibri" panose="020F0502020204030204" pitchFamily="34" charset="0"/>
                <a:ea typeface="Calibri" panose="020F0502020204030204" pitchFamily="34" charset="0"/>
                <a:cs typeface="Times New Roman" panose="02020603050405020304" pitchFamily="18" charset="0"/>
              </a:rPr>
              <a:t> is the part of our brain that makes us intelligent, processes language, logic, decisions and control of emotions.</a:t>
            </a:r>
          </a:p>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In evolutionary terms, the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neocortex is a much more recent in development,</a:t>
            </a:r>
            <a:r>
              <a:rPr lang="en-US" sz="1600" dirty="0">
                <a:latin typeface="Calibri" panose="020F0502020204030204" pitchFamily="34" charset="0"/>
                <a:ea typeface="Calibri" panose="020F0502020204030204" pitchFamily="34" charset="0"/>
                <a:cs typeface="Times New Roman" panose="02020603050405020304" pitchFamily="18" charset="0"/>
              </a:rPr>
              <a:t> and it is actually bigger in humans than in other animals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96372215-02CC-4E83-A868-75DDAFD0E209}"/>
              </a:ext>
            </a:extLst>
          </p:cNvPr>
          <p:cNvSpPr/>
          <p:nvPr/>
        </p:nvSpPr>
        <p:spPr>
          <a:xfrm>
            <a:off x="1424609" y="5276310"/>
            <a:ext cx="10595113" cy="830997"/>
          </a:xfrm>
          <a:prstGeom prst="rect">
            <a:avLst/>
          </a:prstGeom>
        </p:spPr>
        <p:txBody>
          <a:bodyPr wrap="square">
            <a:spAutoFit/>
          </a:bodyPr>
          <a:lstStyle/>
          <a:p>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For example</a:t>
            </a:r>
            <a:r>
              <a:rPr lang="en-US" sz="1600" b="1" dirty="0">
                <a:latin typeface="Calibri" panose="020F0502020204030204" pitchFamily="34" charset="0"/>
                <a:ea typeface="Calibri" panose="020F0502020204030204" pitchFamily="34" charset="0"/>
                <a:cs typeface="Times New Roman" panose="02020603050405020304" pitchFamily="18" charset="0"/>
              </a:rPr>
              <a:t>,</a:t>
            </a:r>
            <a:r>
              <a:rPr lang="en-US" sz="1600" dirty="0">
                <a:latin typeface="Calibri" panose="020F0502020204030204" pitchFamily="34" charset="0"/>
                <a:ea typeface="Calibri" panose="020F0502020204030204" pitchFamily="34" charset="0"/>
                <a:cs typeface="Times New Roman" panose="02020603050405020304" pitchFamily="18" charset="0"/>
              </a:rPr>
              <a:t> if you suddenly hear a loud bang, your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limbic system </a:t>
            </a:r>
            <a:r>
              <a:rPr lang="en-US" sz="1600" dirty="0">
                <a:latin typeface="Calibri" panose="020F0502020204030204" pitchFamily="34" charset="0"/>
                <a:ea typeface="Calibri" panose="020F0502020204030204" pitchFamily="34" charset="0"/>
                <a:cs typeface="Times New Roman" panose="02020603050405020304" pitchFamily="18" charset="0"/>
              </a:rPr>
              <a:t>(or core) will instinctively crave for safety and will tell you to be afraid. Your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neocortex</a:t>
            </a:r>
            <a:r>
              <a:rPr lang="en-US" sz="1600" dirty="0">
                <a:latin typeface="Calibri" panose="020F0502020204030204" pitchFamily="34" charset="0"/>
                <a:ea typeface="Calibri" panose="020F0502020204030204" pitchFamily="34" charset="0"/>
                <a:cs typeface="Times New Roman" panose="02020603050405020304" pitchFamily="18" charset="0"/>
              </a:rPr>
              <a:t> will, however, analyze and rationalize the context of the situation and make the final call as to whether it is harmless ‘thunder,’ if it was raining, or if we should run away as a result of an explosion</a:t>
            </a:r>
            <a:endParaRPr lang="en-US" sz="1600" dirty="0"/>
          </a:p>
        </p:txBody>
      </p:sp>
    </p:spTree>
    <p:extLst>
      <p:ext uri="{BB962C8B-B14F-4D97-AF65-F5344CB8AC3E}">
        <p14:creationId xmlns:p14="http://schemas.microsoft.com/office/powerpoint/2010/main" val="23283686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Limbic Model</a:t>
            </a:r>
          </a:p>
        </p:txBody>
      </p:sp>
      <p:pic>
        <p:nvPicPr>
          <p:cNvPr id="4" name="Picture 3" descr="Особенности каждой системы">
            <a:extLst>
              <a:ext uri="{FF2B5EF4-FFF2-40B4-BE49-F238E27FC236}">
                <a16:creationId xmlns:a16="http://schemas.microsoft.com/office/drawing/2014/main" id="{F5A42241-E16E-42BA-AEFA-22566CDC122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45148" y="1245000"/>
            <a:ext cx="9601200" cy="4135383"/>
          </a:xfrm>
          <a:prstGeom prst="rect">
            <a:avLst/>
          </a:prstGeom>
          <a:noFill/>
          <a:ln>
            <a:noFill/>
          </a:ln>
        </p:spPr>
      </p:pic>
      <p:sp>
        <p:nvSpPr>
          <p:cNvPr id="5" name="Rectangle 4">
            <a:extLst>
              <a:ext uri="{FF2B5EF4-FFF2-40B4-BE49-F238E27FC236}">
                <a16:creationId xmlns:a16="http://schemas.microsoft.com/office/drawing/2014/main" id="{82DC16CA-3D14-499D-888B-ED6056B32911}"/>
              </a:ext>
            </a:extLst>
          </p:cNvPr>
          <p:cNvSpPr/>
          <p:nvPr/>
        </p:nvSpPr>
        <p:spPr>
          <a:xfrm>
            <a:off x="3754948" y="5613000"/>
            <a:ext cx="5181600" cy="871008"/>
          </a:xfrm>
          <a:prstGeom prst="rect">
            <a:avLst/>
          </a:prstGeom>
        </p:spPr>
        <p:txBody>
          <a:bodyPr wrap="square">
            <a:spAutoFit/>
          </a:bodyPr>
          <a:lstStyle/>
          <a:p>
            <a:pPr marL="342900" marR="0" lvl="0" indent="-342900" algn="just">
              <a:lnSpc>
                <a:spcPct val="107000"/>
              </a:lnSpc>
              <a:spcBef>
                <a:spcPts val="0"/>
              </a:spcBef>
              <a:spcAft>
                <a:spcPts val="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Balance</a:t>
            </a:r>
            <a:r>
              <a:rPr lang="en-US" sz="1600" dirty="0">
                <a:latin typeface="Calibri" panose="020F0502020204030204" pitchFamily="34" charset="0"/>
                <a:ea typeface="Calibri" panose="020F0502020204030204" pitchFamily="34" charset="0"/>
                <a:cs typeface="Times New Roman" panose="02020603050405020304" pitchFamily="18" charset="0"/>
              </a:rPr>
              <a:t> (objectives: security, stability, order)</a:t>
            </a:r>
          </a:p>
          <a:p>
            <a:pPr marL="342900" marR="0" lvl="0" indent="-342900" algn="just">
              <a:lnSpc>
                <a:spcPct val="107000"/>
              </a:lnSpc>
              <a:spcBef>
                <a:spcPts val="0"/>
              </a:spcBef>
              <a:spcAft>
                <a:spcPts val="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Dominance</a:t>
            </a:r>
            <a:r>
              <a:rPr lang="en-US" sz="1600" dirty="0">
                <a:latin typeface="Calibri" panose="020F0502020204030204" pitchFamily="34" charset="0"/>
                <a:ea typeface="Calibri" panose="020F0502020204030204" pitchFamily="34" charset="0"/>
                <a:cs typeface="Times New Roman" panose="02020603050405020304" pitchFamily="18" charset="0"/>
              </a:rPr>
              <a:t> (objectives: power, status, enforcement)</a:t>
            </a:r>
          </a:p>
          <a:p>
            <a:pPr marL="342900" marR="0" lvl="0" indent="-342900" algn="just">
              <a:lnSpc>
                <a:spcPct val="107000"/>
              </a:lnSpc>
              <a:spcBef>
                <a:spcPts val="0"/>
              </a:spcBef>
              <a:spcAft>
                <a:spcPts val="80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Stimulant</a:t>
            </a:r>
            <a:r>
              <a:rPr lang="en-US" sz="1600" dirty="0">
                <a:latin typeface="Calibri" panose="020F0502020204030204" pitchFamily="34" charset="0"/>
                <a:ea typeface="Calibri" panose="020F0502020204030204" pitchFamily="34" charset="0"/>
                <a:cs typeface="Times New Roman" panose="02020603050405020304" pitchFamily="18" charset="0"/>
              </a:rPr>
              <a:t> (objectives: curiosity, adventure, reward)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808911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dirty="0">
                <a:latin typeface="Calibri" panose="020F0502020204030204" pitchFamily="34" charset="0"/>
                <a:cs typeface="Calibri" panose="020F0502020204030204" pitchFamily="34" charset="0"/>
              </a:rPr>
              <a:t>Agenda</a:t>
            </a:r>
          </a:p>
        </p:txBody>
      </p:sp>
      <p:sp>
        <p:nvSpPr>
          <p:cNvPr id="3" name="Content Placeholder 2">
            <a:extLst>
              <a:ext uri="{FF2B5EF4-FFF2-40B4-BE49-F238E27FC236}">
                <a16:creationId xmlns:a16="http://schemas.microsoft.com/office/drawing/2014/main" id="{A87E8225-C638-4B74-A80D-F9D390FEBED0}"/>
              </a:ext>
            </a:extLst>
          </p:cNvPr>
          <p:cNvSpPr>
            <a:spLocks noGrp="1"/>
          </p:cNvSpPr>
          <p:nvPr>
            <p:ph idx="1"/>
          </p:nvPr>
        </p:nvSpPr>
        <p:spPr>
          <a:xfrm>
            <a:off x="1371600" y="1431235"/>
            <a:ext cx="9601200" cy="3581400"/>
          </a:xfrm>
        </p:spPr>
        <p:txBody>
          <a:bodyPr>
            <a:normAutofit/>
          </a:bodyPr>
          <a:lstStyle/>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What is Landing Page?</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Types of Landing Page</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What is Landing Page Optimization?</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AIDA Model</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Fogg Behavior Model</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The Limbic System</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5 Second Test</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Landing Page Optimization Checklist</a:t>
            </a:r>
          </a:p>
          <a:p>
            <a:pPr marL="0" indent="0">
              <a:buNone/>
            </a:pPr>
            <a:endParaRPr lang="en-US"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776055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Limbic Map</a:t>
            </a:r>
          </a:p>
        </p:txBody>
      </p:sp>
      <p:sp>
        <p:nvSpPr>
          <p:cNvPr id="3" name="Rectangle 2">
            <a:extLst>
              <a:ext uri="{FF2B5EF4-FFF2-40B4-BE49-F238E27FC236}">
                <a16:creationId xmlns:a16="http://schemas.microsoft.com/office/drawing/2014/main" id="{24495F43-4FE3-4A7F-B439-565932B44462}"/>
              </a:ext>
            </a:extLst>
          </p:cNvPr>
          <p:cNvSpPr/>
          <p:nvPr/>
        </p:nvSpPr>
        <p:spPr>
          <a:xfrm>
            <a:off x="1371600" y="1166681"/>
            <a:ext cx="10634870" cy="3871766"/>
          </a:xfrm>
          <a:prstGeom prst="rect">
            <a:avLst/>
          </a:prstGeom>
        </p:spPr>
        <p:txBody>
          <a:bodyPr wrap="square">
            <a:spAutoFit/>
          </a:bodyPr>
          <a:lstStyle/>
          <a:p>
            <a:pPr marL="342900" marR="0" lvl="0" indent="-342900" algn="just">
              <a:lnSpc>
                <a:spcPct val="107000"/>
              </a:lnSpc>
              <a:spcBef>
                <a:spcPts val="0"/>
              </a:spcBef>
              <a:spcAft>
                <a:spcPts val="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Hedonist</a:t>
            </a:r>
            <a:r>
              <a:rPr lang="en-US" sz="1600" dirty="0">
                <a:latin typeface="Calibri" panose="020F0502020204030204" pitchFamily="34" charset="0"/>
                <a:ea typeface="Calibri" panose="020F0502020204030204" pitchFamily="34" charset="0"/>
                <a:cs typeface="Times New Roman" panose="02020603050405020304" pitchFamily="18" charset="0"/>
              </a:rPr>
              <a:t> - Curious, spontaneous, fun, creative, individually, extroverted, loves diversification</a:t>
            </a:r>
          </a:p>
          <a:p>
            <a:pPr marR="0" lvl="0" algn="just">
              <a:lnSpc>
                <a:spcPct val="107000"/>
              </a:lnSpc>
              <a:spcBef>
                <a:spcPts val="0"/>
              </a:spcBef>
              <a:spcAft>
                <a:spcPts val="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Adventurer</a:t>
            </a:r>
            <a:r>
              <a:rPr lang="en-US" sz="1600" dirty="0">
                <a:latin typeface="Calibri" panose="020F0502020204030204" pitchFamily="34" charset="0"/>
                <a:ea typeface="Calibri" panose="020F0502020204030204" pitchFamily="34" charset="0"/>
                <a:cs typeface="Times New Roman" panose="02020603050405020304" pitchFamily="18" charset="0"/>
              </a:rPr>
              <a:t> - Impulsive, adventurous, autonomous, rebellious, likes challenges. </a:t>
            </a:r>
          </a:p>
          <a:p>
            <a:pPr marL="342900" marR="0" lvl="0" indent="-342900" algn="just">
              <a:lnSpc>
                <a:spcPct val="107000"/>
              </a:lnSpc>
              <a:spcBef>
                <a:spcPts val="0"/>
              </a:spcBef>
              <a:spcAft>
                <a:spcPts val="0"/>
              </a:spcAft>
              <a:buFont typeface="Symbol" panose="05050102010706020507" pitchFamily="18" charset="2"/>
              <a:buChar char=""/>
            </a:pPr>
            <a:endPar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Performer</a:t>
            </a:r>
            <a:r>
              <a:rPr lang="en-US" sz="1600" dirty="0">
                <a:latin typeface="Calibri" panose="020F0502020204030204" pitchFamily="34" charset="0"/>
                <a:ea typeface="Calibri" panose="020F0502020204030204" pitchFamily="34" charset="0"/>
                <a:cs typeface="Times New Roman" panose="02020603050405020304" pitchFamily="18" charset="0"/>
              </a:rPr>
              <a:t> - performance-oriented, focus on success, ambitious, status-oriented, wants to establish oneself. </a:t>
            </a:r>
          </a:p>
          <a:p>
            <a:pPr marL="342900" marR="0" lvl="0" indent="-342900" algn="just">
              <a:lnSpc>
                <a:spcPct val="107000"/>
              </a:lnSpc>
              <a:spcBef>
                <a:spcPts val="0"/>
              </a:spcBef>
              <a:spcAft>
                <a:spcPts val="0"/>
              </a:spcAft>
              <a:buFont typeface="Symbol" panose="05050102010706020507" pitchFamily="18" charset="2"/>
              <a:buChar char=""/>
            </a:pPr>
            <a:endPar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Disciplined</a:t>
            </a:r>
            <a:r>
              <a:rPr lang="en-US" sz="1600" dirty="0">
                <a:latin typeface="Calibri" panose="020F0502020204030204" pitchFamily="34" charset="0"/>
                <a:ea typeface="Calibri" panose="020F0502020204030204" pitchFamily="34" charset="0"/>
                <a:cs typeface="Times New Roman" panose="02020603050405020304" pitchFamily="18" charset="0"/>
              </a:rPr>
              <a:t> - frugal, reasonable, disciplined, precise, dutiful, logical, prefers clear structure</a:t>
            </a:r>
          </a:p>
          <a:p>
            <a:pPr marL="342900" marR="0" lvl="0" indent="-342900" algn="just">
              <a:lnSpc>
                <a:spcPct val="107000"/>
              </a:lnSpc>
              <a:spcBef>
                <a:spcPts val="0"/>
              </a:spcBef>
              <a:spcAft>
                <a:spcPts val="0"/>
              </a:spcAft>
              <a:buFont typeface="Symbol" panose="05050102010706020507" pitchFamily="18" charset="2"/>
              <a:buChar char=""/>
            </a:pPr>
            <a:endPar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Traditionalist</a:t>
            </a:r>
            <a:r>
              <a:rPr lang="en-US" sz="1600" dirty="0">
                <a:latin typeface="Calibri" panose="020F0502020204030204" pitchFamily="34" charset="0"/>
                <a:ea typeface="Calibri" panose="020F0502020204030204" pitchFamily="34" charset="0"/>
                <a:cs typeface="Times New Roman" panose="02020603050405020304" pitchFamily="18" charset="0"/>
              </a:rPr>
              <a:t> - traditional, modest, decent, structured, wants to safeguard himself against everything</a:t>
            </a:r>
          </a:p>
          <a:p>
            <a:pPr marL="342900" marR="0" lvl="0" indent="-342900" algn="just">
              <a:lnSpc>
                <a:spcPct val="107000"/>
              </a:lnSpc>
              <a:spcBef>
                <a:spcPts val="0"/>
              </a:spcBef>
              <a:spcAft>
                <a:spcPts val="0"/>
              </a:spcAft>
              <a:buFont typeface="Symbol" panose="05050102010706020507" pitchFamily="18" charset="2"/>
              <a:buChar char=""/>
            </a:pPr>
            <a:endPar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Harmonizer</a:t>
            </a:r>
            <a:r>
              <a:rPr lang="en-US" sz="1600" dirty="0">
                <a:latin typeface="Calibri" panose="020F0502020204030204" pitchFamily="34" charset="0"/>
                <a:ea typeface="Calibri" panose="020F0502020204030204" pitchFamily="34" charset="0"/>
                <a:cs typeface="Times New Roman" panose="02020603050405020304" pitchFamily="18" charset="0"/>
              </a:rPr>
              <a:t> - family-oriented, harmony-oriented, caring, cordial, needs feeling of security. </a:t>
            </a:r>
          </a:p>
          <a:p>
            <a:pPr marL="342900" marR="0" lvl="0" indent="-342900" algn="just">
              <a:lnSpc>
                <a:spcPct val="107000"/>
              </a:lnSpc>
              <a:spcBef>
                <a:spcPts val="0"/>
              </a:spcBef>
              <a:spcAft>
                <a:spcPts val="800"/>
              </a:spcAft>
              <a:buFont typeface="Symbol" panose="05050102010706020507" pitchFamily="18" charset="2"/>
              <a:buChar char=""/>
            </a:pPr>
            <a:endPar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Symbol" panose="05050102010706020507" pitchFamily="18" charset="2"/>
              <a:buChar cha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Open</a:t>
            </a:r>
            <a:r>
              <a:rPr lang="en-US" sz="1600" dirty="0">
                <a:latin typeface="Calibri" panose="020F0502020204030204" pitchFamily="34" charset="0"/>
                <a:ea typeface="Calibri" panose="020F0502020204030204" pitchFamily="34" charset="0"/>
                <a:cs typeface="Times New Roman" panose="02020603050405020304" pitchFamily="18" charset="0"/>
              </a:rPr>
              <a:t> minded - feeling good, open-minded, fanciful and dreaming, flexible, broad-minded, loves enjoying with all his senses.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520487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Example of Limbic System</a:t>
            </a:r>
          </a:p>
        </p:txBody>
      </p:sp>
      <p:pic>
        <p:nvPicPr>
          <p:cNvPr id="3" name="Picture 2" descr="maxresdefault">
            <a:extLst>
              <a:ext uri="{FF2B5EF4-FFF2-40B4-BE49-F238E27FC236}">
                <a16:creationId xmlns:a16="http://schemas.microsoft.com/office/drawing/2014/main" id="{3E4AC9F6-570D-40F6-91EF-94F57D2F781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431235"/>
            <a:ext cx="5943600" cy="3527425"/>
          </a:xfrm>
          <a:prstGeom prst="rect">
            <a:avLst/>
          </a:prstGeom>
          <a:noFill/>
          <a:ln>
            <a:noFill/>
          </a:ln>
        </p:spPr>
      </p:pic>
      <p:sp>
        <p:nvSpPr>
          <p:cNvPr id="4" name="Rectangle 3">
            <a:extLst>
              <a:ext uri="{FF2B5EF4-FFF2-40B4-BE49-F238E27FC236}">
                <a16:creationId xmlns:a16="http://schemas.microsoft.com/office/drawing/2014/main" id="{76B98DDC-7D09-465D-AA6D-1DAF0ADD4297}"/>
              </a:ext>
            </a:extLst>
          </p:cNvPr>
          <p:cNvSpPr/>
          <p:nvPr/>
        </p:nvSpPr>
        <p:spPr>
          <a:xfrm>
            <a:off x="7421217" y="4958660"/>
            <a:ext cx="4505740" cy="1661417"/>
          </a:xfrm>
          <a:prstGeom prst="rect">
            <a:avLst/>
          </a:prstGeom>
        </p:spPr>
        <p:txBody>
          <a:bodyPr wrap="square">
            <a:spAutoFit/>
          </a:bodyPr>
          <a:lstStyle/>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McDonald’s used to use toys in their Happy Meal commercials to lure children to come to their restaurants. It combined the elements of entertainment (by including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interesting</a:t>
            </a:r>
            <a:r>
              <a:rPr lang="en-US" sz="1600" dirty="0">
                <a:latin typeface="Calibri" panose="020F0502020204030204" pitchFamily="34" charset="0"/>
                <a:ea typeface="Calibri" panose="020F0502020204030204" pitchFamily="34" charset="0"/>
                <a:cs typeface="Times New Roman" panose="02020603050405020304" pitchFamily="18" charset="0"/>
              </a:rPr>
              <a:t> kids toys),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empathy</a:t>
            </a:r>
            <a:r>
              <a:rPr lang="en-US" sz="1600" dirty="0">
                <a:latin typeface="Calibri" panose="020F0502020204030204" pitchFamily="34" charset="0"/>
                <a:ea typeface="Calibri" panose="020F0502020204030204" pitchFamily="34" charset="0"/>
                <a:cs typeface="Times New Roman" panose="02020603050405020304" pitchFamily="18" charset="0"/>
              </a:rPr>
              <a:t> (knowing that toys make kids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happy</a:t>
            </a:r>
            <a:r>
              <a:rPr lang="en-US" sz="1600" dirty="0">
                <a:latin typeface="Calibri" panose="020F0502020204030204" pitchFamily="34" charset="0"/>
                <a:ea typeface="Calibri" panose="020F0502020204030204" pitchFamily="34" charset="0"/>
                <a:cs typeface="Times New Roman" panose="02020603050405020304" pitchFamily="18" charset="0"/>
              </a:rPr>
              <a:t> and if kids are happy, their parents are also equally happy)</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842165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5 Second Test</a:t>
            </a:r>
          </a:p>
        </p:txBody>
      </p:sp>
      <p:sp>
        <p:nvSpPr>
          <p:cNvPr id="6" name="Rectangle 5">
            <a:extLst>
              <a:ext uri="{FF2B5EF4-FFF2-40B4-BE49-F238E27FC236}">
                <a16:creationId xmlns:a16="http://schemas.microsoft.com/office/drawing/2014/main" id="{D721828B-7B81-4E49-A454-7941BF3A7BC6}"/>
              </a:ext>
            </a:extLst>
          </p:cNvPr>
          <p:cNvSpPr/>
          <p:nvPr/>
        </p:nvSpPr>
        <p:spPr>
          <a:xfrm>
            <a:off x="1371600" y="1238257"/>
            <a:ext cx="9773478" cy="1500539"/>
          </a:xfrm>
          <a:prstGeom prst="rect">
            <a:avLst/>
          </a:prstGeom>
        </p:spPr>
        <p:txBody>
          <a:bodyPr wrap="square">
            <a:spAutoFit/>
          </a:bodyPr>
          <a:lstStyle/>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A 5-second test is a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usability test</a:t>
            </a:r>
            <a:r>
              <a:rPr lang="en-US" sz="1600"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 </a:t>
            </a:r>
            <a:r>
              <a:rPr lang="en-US" sz="1600" dirty="0">
                <a:latin typeface="Calibri" panose="020F0502020204030204" pitchFamily="34" charset="0"/>
                <a:ea typeface="Calibri" panose="020F0502020204030204" pitchFamily="34" charset="0"/>
                <a:cs typeface="Times New Roman" panose="02020603050405020304" pitchFamily="18" charset="0"/>
              </a:rPr>
              <a:t>in which a participant is shown the user interface of a screenshot of your website,  product, graphic design, app design, prototype, wireframe, logo, landing page, a banner, an app menu for five seconds. </a:t>
            </a:r>
          </a:p>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After the 5-second test, the participant is then asked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what he can remember from the layout he has seen</a:t>
            </a:r>
            <a:r>
              <a:rPr lang="en-US" sz="1600" dirty="0">
                <a:latin typeface="Calibri" panose="020F0502020204030204" pitchFamily="34" charset="0"/>
                <a:ea typeface="Calibri" panose="020F0502020204030204" pitchFamily="34" charset="0"/>
                <a:cs typeface="Times New Roman" panose="02020603050405020304" pitchFamily="18" charset="0"/>
              </a:rPr>
              <a:t>. This is a particularly useful method to see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whether key visuals or call-to-action buttons have the right impact on the user</a:t>
            </a:r>
            <a:r>
              <a:rPr lang="en-US" sz="1600" dirty="0">
                <a:latin typeface="Calibri" panose="020F0502020204030204" pitchFamily="34" charset="0"/>
                <a:ea typeface="Calibri" panose="020F0502020204030204" pitchFamily="34"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6" descr="5 Seconds Test - Growth Junkie">
            <a:extLst>
              <a:ext uri="{FF2B5EF4-FFF2-40B4-BE49-F238E27FC236}">
                <a16:creationId xmlns:a16="http://schemas.microsoft.com/office/drawing/2014/main" id="{D81B953E-50CF-4E40-8A45-7F9ECAA763D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215930" y="3291253"/>
            <a:ext cx="5822053" cy="1890347"/>
          </a:xfrm>
          <a:prstGeom prst="rect">
            <a:avLst/>
          </a:prstGeom>
          <a:noFill/>
          <a:ln>
            <a:noFill/>
          </a:ln>
        </p:spPr>
      </p:pic>
    </p:spTree>
    <p:extLst>
      <p:ext uri="{BB962C8B-B14F-4D97-AF65-F5344CB8AC3E}">
        <p14:creationId xmlns:p14="http://schemas.microsoft.com/office/powerpoint/2010/main" val="37852241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5 Second Test</a:t>
            </a:r>
          </a:p>
        </p:txBody>
      </p:sp>
      <p:sp>
        <p:nvSpPr>
          <p:cNvPr id="9" name="Rectangle 8">
            <a:extLst>
              <a:ext uri="{FF2B5EF4-FFF2-40B4-BE49-F238E27FC236}">
                <a16:creationId xmlns:a16="http://schemas.microsoft.com/office/drawing/2014/main" id="{A5E6FF05-5E9D-446F-97AF-61CAFC9A747F}"/>
              </a:ext>
            </a:extLst>
          </p:cNvPr>
          <p:cNvSpPr/>
          <p:nvPr/>
        </p:nvSpPr>
        <p:spPr>
          <a:xfrm>
            <a:off x="1371600" y="1278014"/>
            <a:ext cx="10820400" cy="1603131"/>
          </a:xfrm>
          <a:prstGeom prst="rect">
            <a:avLst/>
          </a:prstGeom>
        </p:spPr>
        <p:txBody>
          <a:bodyPr wrap="square">
            <a:spAutoFit/>
          </a:bodyPr>
          <a:lstStyle/>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With a 5 second test you can get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immediate feedback </a:t>
            </a:r>
            <a:r>
              <a:rPr lang="en-US" sz="1600" dirty="0">
                <a:latin typeface="Calibri" panose="020F0502020204030204" pitchFamily="34" charset="0"/>
                <a:ea typeface="Calibri" panose="020F0502020204030204" pitchFamily="34" charset="0"/>
                <a:cs typeface="Times New Roman" panose="02020603050405020304" pitchFamily="18" charset="0"/>
              </a:rPr>
              <a:t>about your design and copy – based only on this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first impression</a:t>
            </a:r>
          </a:p>
          <a:p>
            <a:pPr algn="just">
              <a:lnSpc>
                <a:spcPct val="107000"/>
              </a:lnSpc>
              <a:spcAft>
                <a:spcPts val="80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US" sz="1600" dirty="0">
                <a:latin typeface="Calibri" panose="020F0502020204030204" pitchFamily="34" charset="0"/>
                <a:ea typeface="Calibri" panose="020F0502020204030204" pitchFamily="34" charset="0"/>
                <a:cs typeface="Times New Roman" panose="02020603050405020304" pitchFamily="18" charset="0"/>
              </a:rPr>
              <a:t>Do people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understand</a:t>
            </a:r>
            <a:r>
              <a:rPr lang="en-US" sz="1600" dirty="0">
                <a:latin typeface="Calibri" panose="020F0502020204030204" pitchFamily="34" charset="0"/>
                <a:ea typeface="Calibri" panose="020F0502020204030204" pitchFamily="34" charset="0"/>
                <a:cs typeface="Times New Roman" panose="02020603050405020304" pitchFamily="18" charset="0"/>
              </a:rPr>
              <a:t> the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product</a:t>
            </a:r>
            <a:r>
              <a:rPr lang="en-US" sz="1600" dirty="0">
                <a:latin typeface="Calibri" panose="020F0502020204030204" pitchFamily="34" charset="0"/>
                <a:ea typeface="Calibri" panose="020F0502020204030204" pitchFamily="34" charset="0"/>
                <a:cs typeface="Times New Roman" panose="02020603050405020304" pitchFamily="18" charset="0"/>
              </a:rPr>
              <a:t> or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service</a:t>
            </a:r>
            <a:r>
              <a:rPr lang="en-US" sz="1600" dirty="0">
                <a:latin typeface="Calibri" panose="020F0502020204030204" pitchFamily="34" charset="0"/>
                <a:ea typeface="Calibri" panose="020F0502020204030204" pitchFamily="34" charset="0"/>
                <a:cs typeface="Times New Roman" panose="02020603050405020304" pitchFamily="18" charset="0"/>
              </a:rPr>
              <a:t> ? / Do you users get your main message or not ?</a:t>
            </a:r>
          </a:p>
          <a:p>
            <a:pPr marL="342900" marR="0" lvl="0" indent="-342900" algn="just">
              <a:lnSpc>
                <a:spcPct val="107000"/>
              </a:lnSpc>
              <a:spcBef>
                <a:spcPts val="0"/>
              </a:spcBef>
              <a:spcAft>
                <a:spcPts val="0"/>
              </a:spcAft>
              <a:buFont typeface="Symbol" panose="05050102010706020507" pitchFamily="18" charset="2"/>
              <a:buChar char=""/>
            </a:pPr>
            <a:r>
              <a:rPr lang="en-US" sz="1600" dirty="0">
                <a:latin typeface="Calibri" panose="020F0502020204030204" pitchFamily="34" charset="0"/>
                <a:ea typeface="Calibri" panose="020F0502020204030204" pitchFamily="34" charset="0"/>
                <a:cs typeface="Times New Roman" panose="02020603050405020304" pitchFamily="18" charset="0"/>
              </a:rPr>
              <a:t>Do people feel they will receive a benefit from the page ? / Does your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brand look trustworthy </a:t>
            </a:r>
            <a:r>
              <a:rPr lang="en-US" sz="1600" dirty="0">
                <a:latin typeface="Calibri" panose="020F0502020204030204" pitchFamily="34" charset="0"/>
                <a:ea typeface="Calibri" panose="020F0502020204030204" pitchFamily="34" charset="0"/>
                <a:cs typeface="Times New Roman" panose="02020603050405020304" pitchFamily="18" charset="0"/>
              </a:rPr>
              <a:t>or not ?</a:t>
            </a:r>
          </a:p>
          <a:p>
            <a:pPr marL="342900" marR="0" lvl="0" indent="-342900" algn="just">
              <a:lnSpc>
                <a:spcPct val="107000"/>
              </a:lnSpc>
              <a:spcBef>
                <a:spcPts val="0"/>
              </a:spcBef>
              <a:spcAft>
                <a:spcPts val="800"/>
              </a:spcAft>
              <a:buFont typeface="Symbol" panose="05050102010706020507" pitchFamily="18" charset="2"/>
              <a:buChar char=""/>
            </a:pPr>
            <a:r>
              <a:rPr lang="en-US" sz="1600" dirty="0">
                <a:latin typeface="Calibri" panose="020F0502020204030204" pitchFamily="34" charset="0"/>
                <a:ea typeface="Calibri" panose="020F0502020204030204" pitchFamily="34" charset="0"/>
                <a:cs typeface="Times New Roman" panose="02020603050405020304" pitchFamily="18" charset="0"/>
              </a:rPr>
              <a:t>Can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people recall the company or product name </a:t>
            </a:r>
            <a:r>
              <a:rPr lang="en-US" sz="1600" dirty="0">
                <a:latin typeface="Calibri" panose="020F0502020204030204" pitchFamily="34" charset="0"/>
                <a:ea typeface="Calibri" panose="020F0502020204030204" pitchFamily="34" charset="0"/>
                <a:cs typeface="Times New Roman" panose="02020603050405020304" pitchFamily="18" charset="0"/>
              </a:rPr>
              <a:t>? / Do people understand your main product or not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EE72C21A-03FF-44B2-B780-51C43780BC1E}"/>
              </a:ext>
            </a:extLst>
          </p:cNvPr>
          <p:cNvSpPr/>
          <p:nvPr/>
        </p:nvSpPr>
        <p:spPr>
          <a:xfrm>
            <a:off x="1371600" y="3241224"/>
            <a:ext cx="3105402" cy="375552"/>
          </a:xfrm>
          <a:prstGeom prst="rect">
            <a:avLst/>
          </a:prstGeom>
        </p:spPr>
        <p:txBody>
          <a:bodyPr wrap="none">
            <a:spAutoFit/>
          </a:bodyPr>
          <a:lstStyle/>
          <a:p>
            <a:pPr>
              <a:lnSpc>
                <a:spcPct val="107000"/>
              </a:lnSpc>
              <a:spcBef>
                <a:spcPts val="200"/>
              </a:spcBef>
            </a:pPr>
            <a:r>
              <a:rPr lang="en-US" b="1" dirty="0">
                <a:latin typeface="Calibri Light" panose="020F0302020204030204" pitchFamily="34" charset="0"/>
                <a:ea typeface="Times New Roman" panose="02020603050405020304" pitchFamily="18" charset="0"/>
                <a:cs typeface="Times New Roman" panose="02020603050405020304" pitchFamily="18" charset="0"/>
              </a:rPr>
              <a:t>When is a 5 second test useful?</a:t>
            </a:r>
          </a:p>
        </p:txBody>
      </p:sp>
      <p:sp>
        <p:nvSpPr>
          <p:cNvPr id="4" name="Rectangle 3">
            <a:extLst>
              <a:ext uri="{FF2B5EF4-FFF2-40B4-BE49-F238E27FC236}">
                <a16:creationId xmlns:a16="http://schemas.microsoft.com/office/drawing/2014/main" id="{17BF1334-7539-42B1-84E1-91C186D5F18F}"/>
              </a:ext>
            </a:extLst>
          </p:cNvPr>
          <p:cNvSpPr/>
          <p:nvPr/>
        </p:nvSpPr>
        <p:spPr>
          <a:xfrm>
            <a:off x="1371599" y="3780765"/>
            <a:ext cx="10555358" cy="2071786"/>
          </a:xfrm>
          <a:prstGeom prst="rect">
            <a:avLst/>
          </a:prstGeom>
        </p:spPr>
        <p:txBody>
          <a:bodyPr wrap="square">
            <a:spAutoFit/>
          </a:bodyPr>
          <a:lstStyle/>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Five second testing is useful in two cases.</a:t>
            </a:r>
          </a:p>
          <a:p>
            <a:pPr marL="342900" marR="0" lvl="0" indent="-342900" algn="just">
              <a:lnSpc>
                <a:spcPct val="107000"/>
              </a:lnSpc>
              <a:spcBef>
                <a:spcPts val="0"/>
              </a:spcBef>
              <a:spcAft>
                <a:spcPts val="800"/>
              </a:spcAft>
              <a:buFont typeface="+mj-lt"/>
              <a:buAutoNum type="arabicParenR"/>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Before Product Release</a:t>
            </a:r>
          </a:p>
          <a:p>
            <a:pPr marL="228600" marR="0" algn="just">
              <a:lnSpc>
                <a:spcPct val="107000"/>
              </a:lnSpc>
              <a:spcBef>
                <a:spcPts val="0"/>
              </a:spcBef>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The first one is when you’re building a brand-new website, product, campaign, landing page, banner etc.</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07000"/>
              </a:lnSpc>
              <a:spcAft>
                <a:spcPts val="800"/>
              </a:spcAft>
            </a:pPr>
            <a:r>
              <a:rPr lang="en-US" sz="1600" dirty="0">
                <a:latin typeface="Calibri" panose="020F0502020204030204" pitchFamily="34" charset="0"/>
                <a:cs typeface="Calibri" panose="020F0502020204030204" pitchFamily="34" charset="0"/>
              </a:rPr>
              <a:t>It is very important to get </a:t>
            </a:r>
            <a:r>
              <a:rPr lang="en-US" sz="1600" b="1" dirty="0">
                <a:solidFill>
                  <a:schemeClr val="accent6">
                    <a:lumMod val="75000"/>
                  </a:schemeClr>
                </a:solidFill>
                <a:latin typeface="Calibri" panose="020F0502020204030204" pitchFamily="34" charset="0"/>
                <a:cs typeface="Calibri" panose="020F0502020204030204" pitchFamily="34" charset="0"/>
              </a:rPr>
              <a:t>early feedback about the overall user experience and design.</a:t>
            </a:r>
            <a:r>
              <a:rPr lang="en-US" sz="1600" dirty="0">
                <a:latin typeface="Calibri" panose="020F0502020204030204" pitchFamily="34" charset="0"/>
                <a:cs typeface="Calibri" panose="020F0502020204030204" pitchFamily="34" charset="0"/>
              </a:rPr>
              <a:t> The 5 second test are perfect for that. Test will help the team to go in the </a:t>
            </a:r>
            <a:r>
              <a:rPr lang="en-US" sz="1600" b="1" dirty="0">
                <a:solidFill>
                  <a:schemeClr val="accent6">
                    <a:lumMod val="75000"/>
                  </a:schemeClr>
                </a:solidFill>
                <a:latin typeface="Calibri" panose="020F0502020204030204" pitchFamily="34" charset="0"/>
                <a:cs typeface="Calibri" panose="020F0502020204030204" pitchFamily="34" charset="0"/>
              </a:rPr>
              <a:t>right direction from the very beginning of the product development process</a:t>
            </a:r>
            <a:r>
              <a:rPr lang="en-US" sz="1600" dirty="0">
                <a:latin typeface="Calibri" panose="020F0502020204030204" pitchFamily="34" charset="0"/>
                <a:cs typeface="Calibri" panose="020F0502020204030204" pitchFamily="34" charset="0"/>
              </a:rPr>
              <a:t>. </a:t>
            </a:r>
          </a:p>
          <a:p>
            <a:pPr marL="228600" marR="0" algn="just">
              <a:lnSpc>
                <a:spcPct val="107000"/>
              </a:lnSpc>
              <a:spcBef>
                <a:spcPts val="0"/>
              </a:spcBef>
              <a:spcAft>
                <a:spcPts val="800"/>
              </a:spcAft>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250993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5 Second Test</a:t>
            </a:r>
          </a:p>
        </p:txBody>
      </p:sp>
      <p:graphicFrame>
        <p:nvGraphicFramePr>
          <p:cNvPr id="7" name="Diagram 6">
            <a:extLst>
              <a:ext uri="{FF2B5EF4-FFF2-40B4-BE49-F238E27FC236}">
                <a16:creationId xmlns:a16="http://schemas.microsoft.com/office/drawing/2014/main" id="{F4657834-57CE-49EE-8C08-1A5A096ADADE}"/>
              </a:ext>
            </a:extLst>
          </p:cNvPr>
          <p:cNvGraphicFramePr/>
          <p:nvPr>
            <p:extLst>
              <p:ext uri="{D42A27DB-BD31-4B8C-83A1-F6EECF244321}">
                <p14:modId xmlns:p14="http://schemas.microsoft.com/office/powerpoint/2010/main" val="3919141848"/>
              </p:ext>
            </p:extLst>
          </p:nvPr>
        </p:nvGraphicFramePr>
        <p:xfrm>
          <a:off x="2164521" y="1431235"/>
          <a:ext cx="7862957" cy="39309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350589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5 Second Test</a:t>
            </a:r>
          </a:p>
        </p:txBody>
      </p:sp>
      <p:sp>
        <p:nvSpPr>
          <p:cNvPr id="5" name="Rectangle 4">
            <a:extLst>
              <a:ext uri="{FF2B5EF4-FFF2-40B4-BE49-F238E27FC236}">
                <a16:creationId xmlns:a16="http://schemas.microsoft.com/office/drawing/2014/main" id="{00AA9B51-5616-4A2C-926E-28E4C7752195}"/>
              </a:ext>
            </a:extLst>
          </p:cNvPr>
          <p:cNvSpPr/>
          <p:nvPr/>
        </p:nvSpPr>
        <p:spPr>
          <a:xfrm>
            <a:off x="1371600" y="1243459"/>
            <a:ext cx="2490041" cy="375552"/>
          </a:xfrm>
          <a:prstGeom prst="rect">
            <a:avLst/>
          </a:prstGeom>
        </p:spPr>
        <p:txBody>
          <a:bodyPr wrap="none">
            <a:spAutoFit/>
          </a:bodyPr>
          <a:lstStyle/>
          <a:p>
            <a:pPr marR="0" lvl="0" algn="just">
              <a:lnSpc>
                <a:spcPct val="107000"/>
              </a:lnSpc>
              <a:spcBef>
                <a:spcPts val="0"/>
              </a:spcBef>
              <a:spcAft>
                <a:spcPts val="800"/>
              </a:spcAft>
            </a:pPr>
            <a:r>
              <a:rPr lang="en-US"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2) Before an A/B Testing</a:t>
            </a:r>
          </a:p>
        </p:txBody>
      </p:sp>
      <p:sp>
        <p:nvSpPr>
          <p:cNvPr id="6" name="Rectangle 5">
            <a:extLst>
              <a:ext uri="{FF2B5EF4-FFF2-40B4-BE49-F238E27FC236}">
                <a16:creationId xmlns:a16="http://schemas.microsoft.com/office/drawing/2014/main" id="{38FB4949-B59D-4FF9-BB09-812EA1E425C8}"/>
              </a:ext>
            </a:extLst>
          </p:cNvPr>
          <p:cNvSpPr/>
          <p:nvPr/>
        </p:nvSpPr>
        <p:spPr>
          <a:xfrm>
            <a:off x="1371599" y="1715004"/>
            <a:ext cx="5983355" cy="830997"/>
          </a:xfrm>
          <a:prstGeom prst="rect">
            <a:avLst/>
          </a:prstGeom>
        </p:spPr>
        <p:txBody>
          <a:bodyPr wrap="square">
            <a:spAutoFit/>
          </a:bodyPr>
          <a:lstStyle/>
          <a:p>
            <a:r>
              <a:rPr lang="en-US" sz="1600" dirty="0">
                <a:latin typeface="Calibri" panose="020F0502020204030204" pitchFamily="34" charset="0"/>
                <a:ea typeface="Calibri" panose="020F0502020204030204" pitchFamily="34" charset="0"/>
                <a:cs typeface="Times New Roman" panose="02020603050405020304" pitchFamily="18" charset="0"/>
              </a:rPr>
              <a:t>A/B testing takes time. It takes engineering time from your developers. Most small or mid-size online businesses don’t have time, budgets to wait 2-3 weeks, a month or even more</a:t>
            </a:r>
            <a:endParaRPr lang="en-US" sz="1600" dirty="0"/>
          </a:p>
        </p:txBody>
      </p:sp>
      <p:sp>
        <p:nvSpPr>
          <p:cNvPr id="7" name="Rectangle 6">
            <a:extLst>
              <a:ext uri="{FF2B5EF4-FFF2-40B4-BE49-F238E27FC236}">
                <a16:creationId xmlns:a16="http://schemas.microsoft.com/office/drawing/2014/main" id="{49B5DF51-412B-4C5E-9F1E-88C3907B3197}"/>
              </a:ext>
            </a:extLst>
          </p:cNvPr>
          <p:cNvSpPr/>
          <p:nvPr/>
        </p:nvSpPr>
        <p:spPr>
          <a:xfrm>
            <a:off x="1060172" y="2652814"/>
            <a:ext cx="6400799" cy="871008"/>
          </a:xfrm>
          <a:prstGeom prst="rect">
            <a:avLst/>
          </a:prstGeom>
        </p:spPr>
        <p:txBody>
          <a:bodyPr wrap="square">
            <a:spAutoFit/>
          </a:bodyPr>
          <a:lstStyle/>
          <a:p>
            <a:pPr marL="285750" marR="0" algn="just">
              <a:lnSpc>
                <a:spcPct val="107000"/>
              </a:lnSpc>
              <a:spcBef>
                <a:spcPts val="0"/>
              </a:spcBef>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But if you run a five second test before your A/B test, you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can get </a:t>
            </a:r>
            <a:r>
              <a:rPr lang="en-US" sz="1600" b="1" i="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immediate</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 feedback about your different variations </a:t>
            </a:r>
            <a:r>
              <a:rPr lang="en-US" sz="1600" dirty="0">
                <a:latin typeface="Calibri" panose="020F0502020204030204" pitchFamily="34" charset="0"/>
                <a:ea typeface="Calibri" panose="020F0502020204030204" pitchFamily="34" charset="0"/>
                <a:cs typeface="Times New Roman" panose="02020603050405020304" pitchFamily="18" charset="0"/>
              </a:rPr>
              <a:t>and get rid of those that perform really badly on this qualitative part.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Flowchart: Process 9">
            <a:extLst>
              <a:ext uri="{FF2B5EF4-FFF2-40B4-BE49-F238E27FC236}">
                <a16:creationId xmlns:a16="http://schemas.microsoft.com/office/drawing/2014/main" id="{74FFFDF6-B023-4343-B4BF-41AF60D3A5D0}"/>
              </a:ext>
            </a:extLst>
          </p:cNvPr>
          <p:cNvSpPr/>
          <p:nvPr/>
        </p:nvSpPr>
        <p:spPr>
          <a:xfrm>
            <a:off x="8172174" y="827985"/>
            <a:ext cx="3556000" cy="1206500"/>
          </a:xfrm>
          <a:prstGeom prst="flowChartProces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Decide web material for A/B testing like web pages, banner, landing pages etc.</a:t>
            </a:r>
          </a:p>
        </p:txBody>
      </p:sp>
      <p:sp>
        <p:nvSpPr>
          <p:cNvPr id="11" name="Flowchart: Decision 10">
            <a:extLst>
              <a:ext uri="{FF2B5EF4-FFF2-40B4-BE49-F238E27FC236}">
                <a16:creationId xmlns:a16="http://schemas.microsoft.com/office/drawing/2014/main" id="{A94179E8-FBA3-4CC0-9C6E-931B7585B75C}"/>
              </a:ext>
            </a:extLst>
          </p:cNvPr>
          <p:cNvSpPr/>
          <p:nvPr/>
        </p:nvSpPr>
        <p:spPr>
          <a:xfrm>
            <a:off x="8172174" y="2491685"/>
            <a:ext cx="3556000" cy="1828800"/>
          </a:xfrm>
          <a:prstGeom prst="flowChartDecision">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My website is small, don’t have budgets and time for A/B Testing</a:t>
            </a:r>
          </a:p>
        </p:txBody>
      </p:sp>
      <p:sp>
        <p:nvSpPr>
          <p:cNvPr id="12" name="Flowchart: Terminator 11">
            <a:extLst>
              <a:ext uri="{FF2B5EF4-FFF2-40B4-BE49-F238E27FC236}">
                <a16:creationId xmlns:a16="http://schemas.microsoft.com/office/drawing/2014/main" id="{C62D73BB-EAF6-476E-AA1B-9BEC52555A45}"/>
              </a:ext>
            </a:extLst>
          </p:cNvPr>
          <p:cNvSpPr/>
          <p:nvPr/>
        </p:nvSpPr>
        <p:spPr>
          <a:xfrm>
            <a:off x="8273774" y="5503241"/>
            <a:ext cx="3352800" cy="88789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In above case 5 Second Test is helpful</a:t>
            </a:r>
          </a:p>
        </p:txBody>
      </p:sp>
      <p:cxnSp>
        <p:nvCxnSpPr>
          <p:cNvPr id="13" name="Straight Arrow Connector 12">
            <a:extLst>
              <a:ext uri="{FF2B5EF4-FFF2-40B4-BE49-F238E27FC236}">
                <a16:creationId xmlns:a16="http://schemas.microsoft.com/office/drawing/2014/main" id="{8B6A26C4-D6EE-4373-853D-948CA88224D3}"/>
              </a:ext>
            </a:extLst>
          </p:cNvPr>
          <p:cNvCxnSpPr>
            <a:stCxn id="10" idx="2"/>
            <a:endCxn id="11" idx="0"/>
          </p:cNvCxnSpPr>
          <p:nvPr/>
        </p:nvCxnSpPr>
        <p:spPr>
          <a:xfrm>
            <a:off x="9950174" y="2034485"/>
            <a:ext cx="0" cy="45720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880E91C-00E4-4D41-A2CE-0B09AD79D9B8}"/>
              </a:ext>
            </a:extLst>
          </p:cNvPr>
          <p:cNvCxnSpPr>
            <a:cxnSpLocks/>
            <a:endCxn id="12" idx="0"/>
          </p:cNvCxnSpPr>
          <p:nvPr/>
        </p:nvCxnSpPr>
        <p:spPr>
          <a:xfrm>
            <a:off x="9950174" y="4320485"/>
            <a:ext cx="0" cy="118275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70340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295400" y="485116"/>
            <a:ext cx="9601200" cy="745435"/>
          </a:xfrm>
        </p:spPr>
        <p:txBody>
          <a:bodyPr>
            <a:normAutofit/>
          </a:bodyPr>
          <a:lstStyle/>
          <a:p>
            <a:r>
              <a:rPr lang="en-US" sz="2400" b="1" dirty="0">
                <a:latin typeface="Calibri" panose="020F0502020204030204" pitchFamily="34" charset="0"/>
                <a:cs typeface="Calibri" panose="020F0502020204030204" pitchFamily="34" charset="0"/>
              </a:rPr>
              <a:t>Example of 5 Second Test</a:t>
            </a:r>
          </a:p>
        </p:txBody>
      </p:sp>
      <p:sp>
        <p:nvSpPr>
          <p:cNvPr id="4" name="Rectangle 3">
            <a:extLst>
              <a:ext uri="{FF2B5EF4-FFF2-40B4-BE49-F238E27FC236}">
                <a16:creationId xmlns:a16="http://schemas.microsoft.com/office/drawing/2014/main" id="{069AA969-4ADA-45C5-BFB6-EDA4C519DEB9}"/>
              </a:ext>
            </a:extLst>
          </p:cNvPr>
          <p:cNvSpPr/>
          <p:nvPr/>
        </p:nvSpPr>
        <p:spPr>
          <a:xfrm>
            <a:off x="1371600" y="1058517"/>
            <a:ext cx="1441357" cy="407035"/>
          </a:xfrm>
          <a:prstGeom prst="rect">
            <a:avLst/>
          </a:prstGeom>
        </p:spPr>
        <p:txBody>
          <a:bodyPr wrap="none">
            <a:spAutoFit/>
          </a:bodyPr>
          <a:lstStyle/>
          <a:p>
            <a:pPr>
              <a:lnSpc>
                <a:spcPct val="107000"/>
              </a:lnSpc>
              <a:spcAft>
                <a:spcPts val="800"/>
              </a:spcAft>
            </a:pPr>
            <a:r>
              <a:rPr lang="en-US" sz="20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Before Test:</a:t>
            </a:r>
            <a:endParaRPr lang="en-US" sz="2000" dirty="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5" name="Picture 14" descr="Red Cross Original Design">
            <a:extLst>
              <a:ext uri="{FF2B5EF4-FFF2-40B4-BE49-F238E27FC236}">
                <a16:creationId xmlns:a16="http://schemas.microsoft.com/office/drawing/2014/main" id="{C6639F5C-1683-47F2-B8C1-B69BA7FA6AB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13026" y="1548641"/>
            <a:ext cx="9844087" cy="3871498"/>
          </a:xfrm>
          <a:prstGeom prst="rect">
            <a:avLst/>
          </a:prstGeom>
          <a:noFill/>
          <a:ln>
            <a:noFill/>
          </a:ln>
        </p:spPr>
      </p:pic>
      <p:sp>
        <p:nvSpPr>
          <p:cNvPr id="8" name="Rectangle 7">
            <a:extLst>
              <a:ext uri="{FF2B5EF4-FFF2-40B4-BE49-F238E27FC236}">
                <a16:creationId xmlns:a16="http://schemas.microsoft.com/office/drawing/2014/main" id="{D83E5EBB-B0D4-470C-9E8D-897B313950AD}"/>
              </a:ext>
            </a:extLst>
          </p:cNvPr>
          <p:cNvSpPr/>
          <p:nvPr/>
        </p:nvSpPr>
        <p:spPr>
          <a:xfrm>
            <a:off x="1513026" y="5566194"/>
            <a:ext cx="9950104" cy="344069"/>
          </a:xfrm>
          <a:prstGeom prst="rect">
            <a:avLst/>
          </a:prstGeom>
        </p:spPr>
        <p:txBody>
          <a:bodyPr wrap="square">
            <a:spAutoFit/>
          </a:bodyPr>
          <a:lstStyle/>
          <a:p>
            <a:pPr algn="ctr">
              <a:lnSpc>
                <a:spcPct val="107000"/>
              </a:lnSpc>
              <a:spcAft>
                <a:spcPts val="800"/>
              </a:spcAft>
            </a:pPr>
            <a:r>
              <a:rPr lang="en-US" sz="1600" i="1" dirty="0">
                <a:latin typeface="Calibri" panose="020F0502020204030204" pitchFamily="34" charset="0"/>
                <a:ea typeface="Calibri" panose="020F0502020204030204" pitchFamily="34" charset="0"/>
                <a:cs typeface="Times New Roman" panose="02020603050405020304" pitchFamily="18" charset="0"/>
              </a:rPr>
              <a:t>The Red Cross.org Donation content page needs to communicate to users all of their contribution options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189917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295400" y="485116"/>
            <a:ext cx="9601200" cy="745435"/>
          </a:xfrm>
        </p:spPr>
        <p:txBody>
          <a:bodyPr>
            <a:normAutofit/>
          </a:bodyPr>
          <a:lstStyle/>
          <a:p>
            <a:r>
              <a:rPr lang="en-US" sz="2400" b="1" dirty="0">
                <a:latin typeface="Calibri" panose="020F0502020204030204" pitchFamily="34" charset="0"/>
                <a:cs typeface="Calibri" panose="020F0502020204030204" pitchFamily="34" charset="0"/>
              </a:rPr>
              <a:t>Example of 5 Second Test</a:t>
            </a:r>
          </a:p>
        </p:txBody>
      </p:sp>
      <p:sp>
        <p:nvSpPr>
          <p:cNvPr id="4" name="Rectangle 3">
            <a:extLst>
              <a:ext uri="{FF2B5EF4-FFF2-40B4-BE49-F238E27FC236}">
                <a16:creationId xmlns:a16="http://schemas.microsoft.com/office/drawing/2014/main" id="{069AA969-4ADA-45C5-BFB6-EDA4C519DEB9}"/>
              </a:ext>
            </a:extLst>
          </p:cNvPr>
          <p:cNvSpPr/>
          <p:nvPr/>
        </p:nvSpPr>
        <p:spPr>
          <a:xfrm>
            <a:off x="1371600" y="1058517"/>
            <a:ext cx="1278555" cy="407035"/>
          </a:xfrm>
          <a:prstGeom prst="rect">
            <a:avLst/>
          </a:prstGeom>
        </p:spPr>
        <p:txBody>
          <a:bodyPr wrap="none">
            <a:spAutoFit/>
          </a:bodyPr>
          <a:lstStyle/>
          <a:p>
            <a:pPr>
              <a:lnSpc>
                <a:spcPct val="107000"/>
              </a:lnSpc>
              <a:spcAft>
                <a:spcPts val="800"/>
              </a:spcAft>
            </a:pPr>
            <a:r>
              <a:rPr lang="en-US" sz="20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After Test:</a:t>
            </a:r>
            <a:endParaRPr lang="en-US" sz="2000" dirty="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descr="Red Cross Redesign">
            <a:extLst>
              <a:ext uri="{FF2B5EF4-FFF2-40B4-BE49-F238E27FC236}">
                <a16:creationId xmlns:a16="http://schemas.microsoft.com/office/drawing/2014/main" id="{4CC7E90F-3E0C-4C7A-B741-1536B421927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27728" y="1560815"/>
            <a:ext cx="9908898" cy="4238668"/>
          </a:xfrm>
          <a:prstGeom prst="rect">
            <a:avLst/>
          </a:prstGeom>
          <a:noFill/>
          <a:ln>
            <a:noFill/>
          </a:ln>
        </p:spPr>
      </p:pic>
      <p:sp>
        <p:nvSpPr>
          <p:cNvPr id="3" name="Rectangle 2">
            <a:extLst>
              <a:ext uri="{FF2B5EF4-FFF2-40B4-BE49-F238E27FC236}">
                <a16:creationId xmlns:a16="http://schemas.microsoft.com/office/drawing/2014/main" id="{A8FD91C4-7429-4D8B-A790-B14926A6FCF2}"/>
              </a:ext>
            </a:extLst>
          </p:cNvPr>
          <p:cNvSpPr/>
          <p:nvPr/>
        </p:nvSpPr>
        <p:spPr>
          <a:xfrm>
            <a:off x="1527729" y="6049718"/>
            <a:ext cx="9908897" cy="584775"/>
          </a:xfrm>
          <a:prstGeom prst="rect">
            <a:avLst/>
          </a:prstGeom>
        </p:spPr>
        <p:txBody>
          <a:bodyPr wrap="square">
            <a:spAutoFit/>
          </a:bodyPr>
          <a:lstStyle/>
          <a:p>
            <a:pPr algn="ctr"/>
            <a:r>
              <a:rPr lang="en-US" sz="1600" i="1" dirty="0">
                <a:latin typeface="Calibri" panose="020F0502020204030204" pitchFamily="34" charset="0"/>
                <a:ea typeface="Calibri" panose="020F0502020204030204" pitchFamily="34" charset="0"/>
                <a:cs typeface="Times New Roman" panose="02020603050405020304" pitchFamily="18" charset="0"/>
              </a:rPr>
              <a:t>With the redesigned version of the Donation content page, users readily recalled the complete set of donation options with only 5 seconds to view the page.</a:t>
            </a:r>
            <a:endParaRPr lang="en-US" sz="1600" dirty="0"/>
          </a:p>
        </p:txBody>
      </p:sp>
    </p:spTree>
    <p:extLst>
      <p:ext uri="{BB962C8B-B14F-4D97-AF65-F5344CB8AC3E}">
        <p14:creationId xmlns:p14="http://schemas.microsoft.com/office/powerpoint/2010/main" val="26729645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Landing Page Optimization Checklist</a:t>
            </a:r>
          </a:p>
        </p:txBody>
      </p:sp>
      <p:sp>
        <p:nvSpPr>
          <p:cNvPr id="3" name="Content Placeholder 2">
            <a:extLst>
              <a:ext uri="{FF2B5EF4-FFF2-40B4-BE49-F238E27FC236}">
                <a16:creationId xmlns:a16="http://schemas.microsoft.com/office/drawing/2014/main" id="{A87E8225-C638-4B74-A80D-F9D390FEBED0}"/>
              </a:ext>
            </a:extLst>
          </p:cNvPr>
          <p:cNvSpPr>
            <a:spLocks noGrp="1"/>
          </p:cNvSpPr>
          <p:nvPr>
            <p:ph idx="1"/>
          </p:nvPr>
        </p:nvSpPr>
        <p:spPr>
          <a:xfrm>
            <a:off x="1371600" y="1431235"/>
            <a:ext cx="9601200" cy="5185465"/>
          </a:xfrm>
        </p:spPr>
        <p:txBody>
          <a:bodyPr>
            <a:noAutofit/>
          </a:bodyPr>
          <a:lstStyle/>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Here’s a quick checklist to follow when building your landing page:</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Plan your optimization strategy in advance</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Simplify your landing page design</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Use contrasting colors</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Is 5 second test has been done?</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Write a headline that uses action words.</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Make sure the body of your content is easily scannable and contains the primary benefits of your product or service.</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Use images and videos to help bring points home and hold attention</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Make sure your landing page is mobile-friendly. This is especially important for email campaigns since many visitors’ first interaction with your email will be through their phone.</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If appropriate, remove the top navigation menu from the page to stop visitors from wandering to other pages on your site.</a:t>
            </a:r>
          </a:p>
          <a:p>
            <a:pPr lvl="0">
              <a:buFont typeface="Arial" panose="020B0604020202020204" pitchFamily="34" charset="0"/>
              <a:buChar char="•"/>
            </a:pPr>
            <a:r>
              <a:rPr lang="en-US" sz="1600" dirty="0">
                <a:latin typeface="Calibri" panose="020F0502020204030204" pitchFamily="34" charset="0"/>
                <a:cs typeface="Calibri" panose="020F0502020204030204" pitchFamily="34" charset="0"/>
              </a:rPr>
              <a:t>Write a strong call to action that is straightforward but not overly aggressive and makes it clear what the visitor will receive.</a:t>
            </a:r>
          </a:p>
          <a:p>
            <a:pPr lvl="0"/>
            <a:endParaRPr lang="en-US" sz="1600" dirty="0">
              <a:latin typeface="Calibri" panose="020F0502020204030204" pitchFamily="34" charset="0"/>
              <a:cs typeface="Calibri" panose="020F0502020204030204" pitchFamily="34" charset="0"/>
            </a:endParaRPr>
          </a:p>
          <a:p>
            <a:pPr marL="0" indent="0">
              <a:buNone/>
            </a:pPr>
            <a:endParaRPr lang="en-US" sz="1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565156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Landing Page Optimization Checklist</a:t>
            </a:r>
          </a:p>
        </p:txBody>
      </p:sp>
      <p:sp>
        <p:nvSpPr>
          <p:cNvPr id="3" name="Content Placeholder 2">
            <a:extLst>
              <a:ext uri="{FF2B5EF4-FFF2-40B4-BE49-F238E27FC236}">
                <a16:creationId xmlns:a16="http://schemas.microsoft.com/office/drawing/2014/main" id="{A87E8225-C638-4B74-A80D-F9D390FEBED0}"/>
              </a:ext>
            </a:extLst>
          </p:cNvPr>
          <p:cNvSpPr>
            <a:spLocks noGrp="1"/>
          </p:cNvSpPr>
          <p:nvPr>
            <p:ph idx="1"/>
          </p:nvPr>
        </p:nvSpPr>
        <p:spPr>
          <a:xfrm>
            <a:off x="1371600" y="1562923"/>
            <a:ext cx="9601200" cy="5185465"/>
          </a:xfrm>
        </p:spPr>
        <p:txBody>
          <a:bodyPr>
            <a:noAutofit/>
          </a:bodyPr>
          <a:lstStyle/>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Remove any unnecessary fields from your contact form.</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Ensure social media sharing buttons are clearly visible to encourage browsers to spread the word about you.</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Double check that the form, thank you page, autoresponders and any downloadable content work correctly.</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Use scarcity techniques</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Add contact information</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Add testimonials</a:t>
            </a:r>
          </a:p>
          <a:p>
            <a:pPr>
              <a:buFont typeface="Arial" panose="020B0604020202020204" pitchFamily="34" charset="0"/>
              <a:buChar char="•"/>
            </a:pPr>
            <a:r>
              <a:rPr lang="en-US" sz="1600" dirty="0">
                <a:latin typeface="Calibri" panose="020F0502020204030204" pitchFamily="34" charset="0"/>
                <a:cs typeface="Calibri" panose="020F0502020204030204" pitchFamily="34" charset="0"/>
              </a:rPr>
              <a:t>Try different form lengths</a:t>
            </a:r>
          </a:p>
          <a:p>
            <a:pPr marL="0" indent="0">
              <a:buNone/>
            </a:pPr>
            <a:endParaRPr lang="en-US" sz="1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25657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7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3638F2F-4688-4030-B1CC-80272444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dirty="0"/>
          </a:p>
        </p:txBody>
      </p:sp>
      <p:sp>
        <p:nvSpPr>
          <p:cNvPr id="12" name="Freeform 6">
            <a:extLst>
              <a:ext uri="{FF2B5EF4-FFF2-40B4-BE49-F238E27FC236}">
                <a16:creationId xmlns:a16="http://schemas.microsoft.com/office/drawing/2014/main" id="{48C811F0-0ED8-4A7B-BFDE-6433C690E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973751" y="303896"/>
            <a:ext cx="1910102" cy="257067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253764" y="1327355"/>
            <a:ext cx="3559425" cy="4482564"/>
          </a:xfrm>
        </p:spPr>
        <p:txBody>
          <a:bodyPr vert="horz" lIns="91440" tIns="45720" rIns="91440" bIns="45720" rtlCol="0" anchor="t">
            <a:normAutofit/>
          </a:bodyPr>
          <a:lstStyle/>
          <a:p>
            <a:r>
              <a:rPr lang="en-US" b="1" dirty="0">
                <a:latin typeface="Calibri" panose="020F0502020204030204" pitchFamily="34" charset="0"/>
                <a:cs typeface="Calibri" panose="020F0502020204030204" pitchFamily="34" charset="0"/>
              </a:rPr>
              <a:t>What is Landing Page?</a:t>
            </a:r>
          </a:p>
        </p:txBody>
      </p:sp>
      <p:sp>
        <p:nvSpPr>
          <p:cNvPr id="3" name="Rectangle 2">
            <a:extLst>
              <a:ext uri="{FF2B5EF4-FFF2-40B4-BE49-F238E27FC236}">
                <a16:creationId xmlns:a16="http://schemas.microsoft.com/office/drawing/2014/main" id="{938484D4-E1F0-4806-B9B4-E28A19DFF6AC}"/>
              </a:ext>
            </a:extLst>
          </p:cNvPr>
          <p:cNvSpPr/>
          <p:nvPr/>
        </p:nvSpPr>
        <p:spPr>
          <a:xfrm>
            <a:off x="5833403" y="1327356"/>
            <a:ext cx="6096000" cy="1968672"/>
          </a:xfrm>
          <a:prstGeom prst="rect">
            <a:avLst/>
          </a:prstGeom>
        </p:spPr>
        <p:txBody>
          <a:bodyPr vert="horz" lIns="91440" tIns="45720" rIns="91440" bIns="45720" rtlCol="0">
            <a:normAutofit/>
          </a:bodyPr>
          <a:lstStyle/>
          <a:p>
            <a:pPr indent="-384048" defTabSz="914400">
              <a:lnSpc>
                <a:spcPct val="94000"/>
              </a:lnSpc>
              <a:spcAft>
                <a:spcPts val="200"/>
              </a:spcAft>
              <a:buFont typeface="Franklin Gothic Book" panose="020B0503020102020204" pitchFamily="34" charset="0"/>
            </a:pPr>
            <a:r>
              <a:rPr lang="en-US" sz="2000" dirty="0">
                <a:solidFill>
                  <a:schemeClr val="tx2"/>
                </a:solidFill>
                <a:latin typeface="Calibri" panose="020F0502020204030204" pitchFamily="34" charset="0"/>
                <a:cs typeface="Calibri" panose="020F0502020204030204" pitchFamily="34" charset="0"/>
              </a:rPr>
              <a:t>In online marketing, a landing page, sometimes known as a "lead capture page", "static page", or a "destination page", is a single web page that appears in response to clicking on a search engine optimized search result, marketing promotion, marketing email, or an online advertisement.</a:t>
            </a:r>
            <a:endParaRPr lang="en-US" sz="2000" dirty="0">
              <a:solidFill>
                <a:schemeClr val="tx2"/>
              </a:solidFill>
              <a:effectLst/>
              <a:latin typeface="Calibri" panose="020F0502020204030204" pitchFamily="34" charset="0"/>
              <a:cs typeface="Calibri" panose="020F0502020204030204" pitchFamily="34" charset="0"/>
            </a:endParaRPr>
          </a:p>
        </p:txBody>
      </p:sp>
      <p:sp>
        <p:nvSpPr>
          <p:cNvPr id="14" name="Rectangle 13">
            <a:extLst>
              <a:ext uri="{FF2B5EF4-FFF2-40B4-BE49-F238E27FC236}">
                <a16:creationId xmlns:a16="http://schemas.microsoft.com/office/drawing/2014/main" id="{AAC19CEE-435E-4643-849E-5194A5743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4" name="Rectangle 3">
            <a:extLst>
              <a:ext uri="{FF2B5EF4-FFF2-40B4-BE49-F238E27FC236}">
                <a16:creationId xmlns:a16="http://schemas.microsoft.com/office/drawing/2014/main" id="{4C127CD8-799B-4DD4-BE25-5B8BDFA76767}"/>
              </a:ext>
            </a:extLst>
          </p:cNvPr>
          <p:cNvSpPr/>
          <p:nvPr/>
        </p:nvSpPr>
        <p:spPr>
          <a:xfrm>
            <a:off x="5833403" y="3561972"/>
            <a:ext cx="6096000" cy="736355"/>
          </a:xfrm>
          <a:prstGeom prst="rect">
            <a:avLst/>
          </a:prstGeom>
        </p:spPr>
        <p:txBody>
          <a:bodyPr>
            <a:spAutoFit/>
          </a:bodyPr>
          <a:lstStyle/>
          <a:p>
            <a:pPr algn="just">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A landing page may be part of a </a:t>
            </a:r>
            <a:r>
              <a:rPr lang="en-US"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microsite</a:t>
            </a:r>
            <a:r>
              <a:rPr lang="en-US" sz="2000" dirty="0">
                <a:latin typeface="Calibri" panose="020F0502020204030204" pitchFamily="34" charset="0"/>
                <a:ea typeface="Calibri" panose="020F0502020204030204" pitchFamily="34" charset="0"/>
                <a:cs typeface="Times New Roman" panose="02020603050405020304" pitchFamily="18" charset="0"/>
              </a:rPr>
              <a:t> or a </a:t>
            </a:r>
            <a:r>
              <a:rPr lang="en-US"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single</a:t>
            </a:r>
            <a:r>
              <a:rPr lang="en-US" sz="2000" dirty="0">
                <a:latin typeface="Calibri" panose="020F0502020204030204" pitchFamily="34" charset="0"/>
                <a:ea typeface="Calibri" panose="020F0502020204030204" pitchFamily="34" charset="0"/>
                <a:cs typeface="Times New Roman" panose="02020603050405020304" pitchFamily="18" charset="0"/>
              </a:rPr>
              <a:t> page within an organization's </a:t>
            </a:r>
            <a:r>
              <a:rPr lang="en-US"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main web site</a:t>
            </a:r>
            <a:r>
              <a:rPr lang="en-US" sz="2000" dirty="0">
                <a:latin typeface="Calibri" panose="020F0502020204030204" pitchFamily="34" charset="0"/>
                <a:ea typeface="Calibri" panose="020F0502020204030204" pitchFamily="34" charset="0"/>
                <a:cs typeface="Times New Roman" panose="02020603050405020304" pitchFamily="18" charset="0"/>
              </a:rPr>
              <a:t>.</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06CF9301-CD9D-4CEB-B237-2A7FD73911D7}"/>
              </a:ext>
            </a:extLst>
          </p:cNvPr>
          <p:cNvSpPr/>
          <p:nvPr/>
        </p:nvSpPr>
        <p:spPr>
          <a:xfrm>
            <a:off x="1416148" y="4974613"/>
            <a:ext cx="10302240" cy="736355"/>
          </a:xfrm>
          <a:prstGeom prst="rect">
            <a:avLst/>
          </a:prstGeom>
        </p:spPr>
        <p:txBody>
          <a:bodyPr wrap="square">
            <a:spAutoFit/>
          </a:bodyPr>
          <a:lstStyle/>
          <a:p>
            <a:pPr algn="just">
              <a:lnSpc>
                <a:spcPct val="107000"/>
              </a:lnSpc>
              <a:spcAft>
                <a:spcPts val="800"/>
              </a:spcAft>
            </a:pPr>
            <a:r>
              <a:rPr lang="en-US" sz="2000" dirty="0">
                <a:solidFill>
                  <a:schemeClr val="bg1"/>
                </a:solidFill>
                <a:latin typeface="Calibri" panose="020F0502020204030204" pitchFamily="34" charset="0"/>
                <a:ea typeface="Calibri" panose="020F0502020204030204" pitchFamily="34" charset="0"/>
                <a:cs typeface="Times New Roman" panose="02020603050405020304" pitchFamily="18" charset="0"/>
              </a:rPr>
              <a:t>The purpose of a landing page </a:t>
            </a:r>
            <a:r>
              <a:rPr lang="en-US" sz="2000" dirty="0">
                <a:latin typeface="Calibri" panose="020F0502020204030204" pitchFamily="34" charset="0"/>
                <a:ea typeface="Calibri" panose="020F0502020204030204" pitchFamily="34" charset="0"/>
                <a:cs typeface="Times New Roman" panose="02020603050405020304" pitchFamily="18" charset="0"/>
              </a:rPr>
              <a:t>is to expand upon the message of the advertisement or link and convince the visitor to “convert” into becoming a customer by taking a specific action.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76201540"/>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087231" y="333490"/>
            <a:ext cx="9601200" cy="745435"/>
          </a:xfrm>
        </p:spPr>
        <p:txBody>
          <a:bodyPr>
            <a:normAutofit/>
          </a:bodyPr>
          <a:lstStyle/>
          <a:p>
            <a:r>
              <a:rPr lang="en-US" sz="2400" b="1" dirty="0">
                <a:latin typeface="Calibri" panose="020F0502020204030204" pitchFamily="34" charset="0"/>
                <a:cs typeface="Calibri" panose="020F0502020204030204" pitchFamily="34" charset="0"/>
              </a:rPr>
              <a:t>References</a:t>
            </a:r>
            <a:br>
              <a:rPr lang="en-US" sz="2400" b="1" dirty="0">
                <a:latin typeface="Calibri" panose="020F0502020204030204" pitchFamily="34" charset="0"/>
                <a:cs typeface="Calibri" panose="020F0502020204030204" pitchFamily="34" charset="0"/>
              </a:rPr>
            </a:br>
            <a:endParaRPr lang="en-US" sz="2400" b="1" dirty="0">
              <a:latin typeface="Calibri" panose="020F0502020204030204" pitchFamily="34" charset="0"/>
              <a:cs typeface="Calibri" panose="020F0502020204030204" pitchFamily="34" charset="0"/>
            </a:endParaRPr>
          </a:p>
        </p:txBody>
      </p:sp>
      <p:sp>
        <p:nvSpPr>
          <p:cNvPr id="6" name="Rectangle 5">
            <a:extLst>
              <a:ext uri="{FF2B5EF4-FFF2-40B4-BE49-F238E27FC236}">
                <a16:creationId xmlns:a16="http://schemas.microsoft.com/office/drawing/2014/main" id="{7A4BF86D-19D3-4EF0-8E6F-B9454AA7113D}"/>
              </a:ext>
            </a:extLst>
          </p:cNvPr>
          <p:cNvSpPr/>
          <p:nvPr/>
        </p:nvSpPr>
        <p:spPr>
          <a:xfrm>
            <a:off x="1087231" y="1078925"/>
            <a:ext cx="10972247" cy="4524315"/>
          </a:xfrm>
          <a:prstGeom prst="rect">
            <a:avLst/>
          </a:prstGeom>
        </p:spPr>
        <p:txBody>
          <a:bodyPr wrap="square">
            <a:spAutoFit/>
          </a:bodyPr>
          <a:lstStyle/>
          <a:p>
            <a:r>
              <a:rPr lang="en-US" sz="1600" dirty="0">
                <a:latin typeface="Calibri" panose="020F0502020204030204" pitchFamily="34" charset="0"/>
                <a:cs typeface="Calibri" panose="020F0502020204030204" pitchFamily="34" charset="0"/>
              </a:rPr>
              <a:t>https://en.wikipedia.org/wiki/AIDA_(marketing)</a:t>
            </a:r>
          </a:p>
          <a:p>
            <a:r>
              <a:rPr lang="en-US" sz="1600" dirty="0">
                <a:latin typeface="Calibri" panose="020F0502020204030204" pitchFamily="34" charset="0"/>
                <a:cs typeface="Calibri" panose="020F0502020204030204" pitchFamily="34" charset="0"/>
              </a:rPr>
              <a:t>https://www.smartinsights.com/traffic-building-strategy/offer-and-message-development/aida-model/</a:t>
            </a:r>
          </a:p>
          <a:p>
            <a:r>
              <a:rPr lang="en-US" sz="1600" dirty="0">
                <a:latin typeface="Calibri" panose="020F0502020204030204" pitchFamily="34" charset="0"/>
                <a:cs typeface="Calibri" panose="020F0502020204030204" pitchFamily="34" charset="0"/>
              </a:rPr>
              <a:t>https://en.wikipedia.org/wiki/Landing_page</a:t>
            </a:r>
          </a:p>
          <a:p>
            <a:r>
              <a:rPr lang="en-US" sz="1600" dirty="0">
                <a:latin typeface="Calibri" panose="020F0502020204030204" pitchFamily="34" charset="0"/>
                <a:cs typeface="Calibri" panose="020F0502020204030204" pitchFamily="34" charset="0"/>
              </a:rPr>
              <a:t>https://encrypted-tbn0.gstatic.com/images?q=tbn%3AANd9GcQD4Kc7M-f_2OvEpJgKvIdZNftb-awb4JQIdg&amp;usqp=CAU</a:t>
            </a:r>
          </a:p>
          <a:p>
            <a:r>
              <a:rPr lang="en-US" sz="1600" dirty="0">
                <a:latin typeface="Calibri" panose="020F0502020204030204" pitchFamily="34" charset="0"/>
                <a:cs typeface="Calibri" panose="020F0502020204030204" pitchFamily="34" charset="0"/>
              </a:rPr>
              <a:t>https://en.ryte.com/wiki/Limbic%C2%AE_Personas#The_Limbic.C2.AE_map</a:t>
            </a:r>
          </a:p>
          <a:p>
            <a:r>
              <a:rPr lang="en-US" sz="1600" dirty="0">
                <a:latin typeface="Calibri" panose="020F0502020204030204" pitchFamily="34" charset="0"/>
                <a:cs typeface="Calibri" panose="020F0502020204030204" pitchFamily="34" charset="0"/>
              </a:rPr>
              <a:t>https://www.bigcommerce.com/blog/marketing-psychology/#undefined</a:t>
            </a:r>
          </a:p>
          <a:p>
            <a:r>
              <a:rPr lang="en-US" sz="1600" dirty="0">
                <a:latin typeface="Calibri" panose="020F0502020204030204" pitchFamily="34" charset="0"/>
                <a:cs typeface="Calibri" panose="020F0502020204030204" pitchFamily="34" charset="0"/>
              </a:rPr>
              <a:t>https://lemons.ge/en/blog/51-branding/170-how-to-influence-emotions-with-marketing-part-2</a:t>
            </a:r>
          </a:p>
          <a:p>
            <a:r>
              <a:rPr lang="en-US" sz="1600" dirty="0">
                <a:latin typeface="Calibri" panose="020F0502020204030204" pitchFamily="34" charset="0"/>
                <a:cs typeface="Calibri" panose="020F0502020204030204" pitchFamily="34" charset="0"/>
              </a:rPr>
              <a:t>https://daringtolivefully.com/the-fogg-behavior-model</a:t>
            </a:r>
          </a:p>
          <a:p>
            <a:r>
              <a:rPr lang="en-US" sz="1600" dirty="0">
                <a:latin typeface="Calibri" panose="020F0502020204030204" pitchFamily="34" charset="0"/>
                <a:cs typeface="Calibri" panose="020F0502020204030204" pitchFamily="34" charset="0"/>
              </a:rPr>
              <a:t>https://instapage.com/blog/bj-fogg-behavior-model</a:t>
            </a:r>
          </a:p>
          <a:p>
            <a:r>
              <a:rPr lang="en-US" sz="1600" dirty="0">
                <a:latin typeface="Calibri" panose="020F0502020204030204" pitchFamily="34" charset="0"/>
                <a:cs typeface="Calibri" panose="020F0502020204030204" pitchFamily="34" charset="0"/>
              </a:rPr>
              <a:t>https://www.growthengineering.co.uk/bj-foggs-behavior-model/</a:t>
            </a:r>
          </a:p>
          <a:p>
            <a:r>
              <a:rPr lang="en-US" sz="1600" dirty="0">
                <a:latin typeface="Calibri" panose="020F0502020204030204" pitchFamily="34" charset="0"/>
                <a:cs typeface="Calibri" panose="020F0502020204030204" pitchFamily="34" charset="0"/>
              </a:rPr>
              <a:t>https://articles.uie.com/five_second_test/#:~:text=A%20simple%20usability%20testing%20technique,to%20gather%20their%20initial%20impressions.</a:t>
            </a:r>
          </a:p>
          <a:p>
            <a:r>
              <a:rPr lang="en-US" sz="1600" dirty="0">
                <a:latin typeface="Calibri" panose="020F0502020204030204" pitchFamily="34" charset="0"/>
                <a:cs typeface="Calibri" panose="020F0502020204030204" pitchFamily="34" charset="0"/>
              </a:rPr>
              <a:t>https://data36.com/five-second-testing/</a:t>
            </a:r>
          </a:p>
          <a:p>
            <a:r>
              <a:rPr lang="en-US" sz="1600" dirty="0">
                <a:latin typeface="Calibri" panose="020F0502020204030204" pitchFamily="34" charset="0"/>
                <a:cs typeface="Calibri" panose="020F0502020204030204" pitchFamily="34" charset="0"/>
              </a:rPr>
              <a:t>https://blog.hubspot.com/marketing/fantastic-landing-page-examples</a:t>
            </a:r>
          </a:p>
          <a:p>
            <a:r>
              <a:rPr lang="en-US" sz="1600" dirty="0">
                <a:latin typeface="Calibri" panose="020F0502020204030204" pitchFamily="34" charset="0"/>
                <a:cs typeface="Calibri" panose="020F0502020204030204" pitchFamily="34" charset="0"/>
              </a:rPr>
              <a:t>https://unbounce.com/landing-pages/checklist/</a:t>
            </a:r>
          </a:p>
          <a:p>
            <a:r>
              <a:rPr lang="en-US" sz="1600" dirty="0">
                <a:latin typeface="Calibri" panose="020F0502020204030204" pitchFamily="34" charset="0"/>
                <a:cs typeface="Calibri" panose="020F0502020204030204" pitchFamily="34" charset="0"/>
              </a:rPr>
              <a:t>https://www.prontomarketing.com/blog/10-point-landing-page-optimization-checklist-for-small-businesses/#:~:text=Your%20landing%20page%20optimization%20checklist&amp;text=Make%20sure%20the%20body%20of,landing%20page%20is%20mobile%2Dfriendly.</a:t>
            </a:r>
          </a:p>
        </p:txBody>
      </p:sp>
    </p:spTree>
    <p:extLst>
      <p:ext uri="{BB962C8B-B14F-4D97-AF65-F5344CB8AC3E}">
        <p14:creationId xmlns:p14="http://schemas.microsoft.com/office/powerpoint/2010/main" val="8799142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053547" y="2686050"/>
            <a:ext cx="9601200" cy="1485900"/>
          </a:xfrm>
        </p:spPr>
        <p:txBody>
          <a:bodyPr>
            <a:normAutofit/>
          </a:bodyPr>
          <a:lstStyle/>
          <a:p>
            <a:r>
              <a:rPr lang="en-US" dirty="0">
                <a:latin typeface="Calibri" panose="020F0502020204030204" pitchFamily="34" charset="0"/>
                <a:cs typeface="Calibri" panose="020F0502020204030204" pitchFamily="34" charset="0"/>
              </a:rPr>
              <a:t>Thank You!</a:t>
            </a:r>
          </a:p>
        </p:txBody>
      </p:sp>
      <p:sp>
        <p:nvSpPr>
          <p:cNvPr id="4" name="TextBox 3">
            <a:extLst>
              <a:ext uri="{FF2B5EF4-FFF2-40B4-BE49-F238E27FC236}">
                <a16:creationId xmlns:a16="http://schemas.microsoft.com/office/drawing/2014/main" id="{70849E36-B874-4BF0-BD3D-915774083748}"/>
              </a:ext>
            </a:extLst>
          </p:cNvPr>
          <p:cNvSpPr txBox="1"/>
          <p:nvPr/>
        </p:nvSpPr>
        <p:spPr>
          <a:xfrm>
            <a:off x="5239658" y="6275851"/>
            <a:ext cx="7089913" cy="338554"/>
          </a:xfrm>
          <a:prstGeom prst="rect">
            <a:avLst/>
          </a:prstGeom>
          <a:noFill/>
        </p:spPr>
        <p:txBody>
          <a:bodyPr wrap="square" rtlCol="0">
            <a:spAutoFit/>
          </a:bodyPr>
          <a:lstStyle/>
          <a:p>
            <a:r>
              <a:rPr lang="en-US" sz="1600" dirty="0">
                <a:latin typeface="Calibri" panose="020F0502020204030204" pitchFamily="34" charset="0"/>
                <a:cs typeface="Calibri" panose="020F0502020204030204" pitchFamily="34" charset="0"/>
              </a:rPr>
              <a:t>				For any queries connect me at  jatinkochhar@hotmail.com</a:t>
            </a:r>
          </a:p>
        </p:txBody>
      </p:sp>
    </p:spTree>
    <p:extLst>
      <p:ext uri="{BB962C8B-B14F-4D97-AF65-F5344CB8AC3E}">
        <p14:creationId xmlns:p14="http://schemas.microsoft.com/office/powerpoint/2010/main" val="17475782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Types of Landing Page</a:t>
            </a:r>
          </a:p>
        </p:txBody>
      </p:sp>
      <p:sp>
        <p:nvSpPr>
          <p:cNvPr id="3" name="Rectangle 2">
            <a:extLst>
              <a:ext uri="{FF2B5EF4-FFF2-40B4-BE49-F238E27FC236}">
                <a16:creationId xmlns:a16="http://schemas.microsoft.com/office/drawing/2014/main" id="{AC0AC589-C488-4744-93F7-2CBF68C6A992}"/>
              </a:ext>
            </a:extLst>
          </p:cNvPr>
          <p:cNvSpPr/>
          <p:nvPr/>
        </p:nvSpPr>
        <p:spPr>
          <a:xfrm>
            <a:off x="1371600" y="1431235"/>
            <a:ext cx="10417126" cy="1339662"/>
          </a:xfrm>
          <a:prstGeom prst="rect">
            <a:avLst/>
          </a:prstGeom>
        </p:spPr>
        <p:txBody>
          <a:bodyPr wrap="square">
            <a:spAutoFit/>
          </a:bodyPr>
          <a:lstStyle/>
          <a:p>
            <a:pPr algn="just">
              <a:lnSpc>
                <a:spcPct val="107000"/>
              </a:lnSpc>
              <a:spcAft>
                <a:spcPts val="800"/>
              </a:spcAft>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References</a:t>
            </a:r>
            <a:endParaRPr lang="en-US" sz="1600"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A reference landing page presents information that is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relevant</a:t>
            </a:r>
            <a:r>
              <a:rPr lang="en-US" sz="1600" dirty="0">
                <a:latin typeface="Calibri" panose="020F0502020204030204" pitchFamily="34" charset="0"/>
                <a:ea typeface="Calibri" panose="020F0502020204030204" pitchFamily="34" charset="0"/>
                <a:cs typeface="Times New Roman" panose="02020603050405020304" pitchFamily="18" charset="0"/>
              </a:rPr>
              <a:t> to the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visitor</a:t>
            </a:r>
            <a:r>
              <a:rPr lang="en-US" sz="1600" dirty="0">
                <a:latin typeface="Calibri" panose="020F0502020204030204" pitchFamily="34" charset="0"/>
                <a:ea typeface="Calibri" panose="020F0502020204030204" pitchFamily="34" charset="0"/>
                <a:cs typeface="Times New Roman" panose="02020603050405020304" pitchFamily="18" charset="0"/>
              </a:rPr>
              <a:t>. These can display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text</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images</a:t>
            </a:r>
            <a:r>
              <a:rPr lang="en-US" sz="1600" dirty="0">
                <a:latin typeface="Calibri" panose="020F0502020204030204" pitchFamily="34" charset="0"/>
                <a:ea typeface="Calibri" panose="020F0502020204030204" pitchFamily="34" charset="0"/>
                <a:cs typeface="Times New Roman" panose="02020603050405020304" pitchFamily="18" charset="0"/>
              </a:rPr>
              <a:t>, dynamic compilations of relevant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links</a:t>
            </a:r>
            <a:r>
              <a:rPr lang="en-US" sz="1600" dirty="0">
                <a:latin typeface="Calibri" panose="020F0502020204030204" pitchFamily="34" charset="0"/>
                <a:ea typeface="Calibri" panose="020F0502020204030204" pitchFamily="34" charset="0"/>
                <a:cs typeface="Times New Roman" panose="02020603050405020304" pitchFamily="18" charset="0"/>
              </a:rPr>
              <a:t>, or other elements.</a:t>
            </a:r>
          </a:p>
          <a:p>
            <a:pPr algn="just">
              <a:lnSpc>
                <a:spcPct val="107000"/>
              </a:lnSpc>
              <a:spcAft>
                <a:spcPts val="800"/>
              </a:spcAft>
            </a:pPr>
            <a:r>
              <a:rPr lang="en-US" sz="1600"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Examples</a:t>
            </a:r>
            <a:r>
              <a:rPr lang="en-US" sz="1600" dirty="0">
                <a:latin typeface="Calibri" panose="020F0502020204030204" pitchFamily="34" charset="0"/>
                <a:ea typeface="Calibri" panose="020F0502020204030204" pitchFamily="34" charset="0"/>
                <a:cs typeface="Times New Roman" panose="02020603050405020304" pitchFamily="18" charset="0"/>
              </a:rPr>
              <a:t>: Provide Information About the Category, Provide Brand Information</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F5D40E4-A0F0-4111-BD0C-927EE2758E54}"/>
              </a:ext>
            </a:extLst>
          </p:cNvPr>
          <p:cNvSpPr/>
          <p:nvPr/>
        </p:nvSpPr>
        <p:spPr>
          <a:xfrm>
            <a:off x="1371600" y="3251870"/>
            <a:ext cx="10417126" cy="1866601"/>
          </a:xfrm>
          <a:prstGeom prst="rect">
            <a:avLst/>
          </a:prstGeom>
        </p:spPr>
        <p:txBody>
          <a:bodyPr wrap="square">
            <a:spAutoFit/>
          </a:bodyPr>
          <a:lstStyle/>
          <a:p>
            <a:pPr algn="just">
              <a:lnSpc>
                <a:spcPct val="107000"/>
              </a:lnSpc>
              <a:spcAft>
                <a:spcPts val="800"/>
              </a:spcAft>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Transactional</a:t>
            </a:r>
            <a:endParaRPr lang="en-US" sz="1600"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The purpose of the transactional landing page is to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persuade</a:t>
            </a:r>
            <a:r>
              <a:rPr lang="en-US" sz="1600" dirty="0">
                <a:latin typeface="Calibri" panose="020F0502020204030204" pitchFamily="34" charset="0"/>
                <a:ea typeface="Calibri" panose="020F0502020204030204" pitchFamily="34" charset="0"/>
                <a:cs typeface="Times New Roman" panose="02020603050405020304" pitchFamily="18" charset="0"/>
              </a:rPr>
              <a:t> a visitor to take an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action</a:t>
            </a:r>
            <a:r>
              <a:rPr lang="en-US" sz="1600" dirty="0">
                <a:latin typeface="Calibri" panose="020F0502020204030204" pitchFamily="34" charset="0"/>
                <a:ea typeface="Calibri" panose="020F0502020204030204" pitchFamily="34" charset="0"/>
                <a:cs typeface="Times New Roman" panose="02020603050405020304" pitchFamily="18" charset="0"/>
              </a:rPr>
              <a:t> by completing a transaction. </a:t>
            </a:r>
          </a:p>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This is accomplished by providing a form that needs to be filled out. The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visitor information is obtained </a:t>
            </a:r>
            <a:r>
              <a:rPr lang="en-US" sz="1600" dirty="0">
                <a:latin typeface="Calibri" panose="020F0502020204030204" pitchFamily="34" charset="0"/>
                <a:ea typeface="Calibri" panose="020F0502020204030204" pitchFamily="34" charset="0"/>
                <a:cs typeface="Times New Roman" panose="02020603050405020304" pitchFamily="18" charset="0"/>
              </a:rPr>
              <a:t>in order to add the visitor's email address to a mailing list as a prospect. An email campaign can then be developed based on responses to transactional landing pages. The goal is to capture as much information about the visitor as possible. Further to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convert</a:t>
            </a:r>
            <a:r>
              <a:rPr lang="en-US" sz="1600" dirty="0">
                <a:latin typeface="Calibri" panose="020F0502020204030204" pitchFamily="34" charset="0"/>
                <a:ea typeface="Calibri" panose="020F0502020204030204" pitchFamily="34" charset="0"/>
                <a:cs typeface="Times New Roman" panose="02020603050405020304" pitchFamily="18" charset="0"/>
              </a:rPr>
              <a:t> the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visitor into a customer</a:t>
            </a:r>
            <a:endParaRPr lang="en-US" sz="1600" b="1" dirty="0">
              <a:solidFill>
                <a:schemeClr val="accent6">
                  <a:lumMod val="75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4976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033975" y="313083"/>
            <a:ext cx="9601200" cy="745435"/>
          </a:xfrm>
        </p:spPr>
        <p:txBody>
          <a:bodyPr>
            <a:normAutofit/>
          </a:bodyPr>
          <a:lstStyle/>
          <a:p>
            <a:r>
              <a:rPr lang="en-US" sz="2400" b="1" dirty="0">
                <a:latin typeface="Calibri" panose="020F0502020204030204" pitchFamily="34" charset="0"/>
                <a:cs typeface="Calibri" panose="020F0502020204030204" pitchFamily="34" charset="0"/>
              </a:rPr>
              <a:t>Examples of Landing Page</a:t>
            </a:r>
          </a:p>
        </p:txBody>
      </p:sp>
      <p:pic>
        <p:nvPicPr>
          <p:cNvPr id="5" name="Picture 4" descr="lyft-landing-page">
            <a:extLst>
              <a:ext uri="{FF2B5EF4-FFF2-40B4-BE49-F238E27FC236}">
                <a16:creationId xmlns:a16="http://schemas.microsoft.com/office/drawing/2014/main" id="{A21C344C-1FA6-4CCE-90F5-36488838B27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893299" y="1058517"/>
            <a:ext cx="6576646" cy="4740965"/>
          </a:xfrm>
          <a:prstGeom prst="rect">
            <a:avLst/>
          </a:prstGeom>
          <a:noFill/>
          <a:ln>
            <a:noFill/>
          </a:ln>
        </p:spPr>
      </p:pic>
      <p:sp>
        <p:nvSpPr>
          <p:cNvPr id="6" name="Rectangle 5">
            <a:extLst>
              <a:ext uri="{FF2B5EF4-FFF2-40B4-BE49-F238E27FC236}">
                <a16:creationId xmlns:a16="http://schemas.microsoft.com/office/drawing/2014/main" id="{341B2D7B-DF94-4426-B858-3D405883CCB7}"/>
              </a:ext>
            </a:extLst>
          </p:cNvPr>
          <p:cNvSpPr/>
          <p:nvPr/>
        </p:nvSpPr>
        <p:spPr>
          <a:xfrm>
            <a:off x="7610621" y="1058517"/>
            <a:ext cx="4604825" cy="2920479"/>
          </a:xfrm>
          <a:prstGeom prst="rect">
            <a:avLst/>
          </a:prstGeom>
        </p:spPr>
        <p:txBody>
          <a:bodyPr wrap="square">
            <a:spAutoFit/>
          </a:bodyPr>
          <a:lstStyle/>
          <a:p>
            <a:pPr algn="ct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Lyft's landing page, they zero in on their drivers' main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motivation</a:t>
            </a:r>
            <a:r>
              <a:rPr lang="en-US" sz="1600" dirty="0">
                <a:latin typeface="Calibri" panose="020F0502020204030204" pitchFamily="34" charset="0"/>
                <a:ea typeface="Calibri" panose="020F0502020204030204" pitchFamily="34" charset="0"/>
                <a:cs typeface="Times New Roman" panose="02020603050405020304" pitchFamily="18" charset="0"/>
              </a:rPr>
              <a:t>: earning money easily.</a:t>
            </a:r>
          </a:p>
          <a:p>
            <a:pPr algn="ctr">
              <a:lnSpc>
                <a:spcPct val="107000"/>
              </a:lnSpc>
              <a:spcAft>
                <a:spcPts val="800"/>
              </a:spcAft>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"Apply Now"</a:t>
            </a:r>
            <a:r>
              <a:rPr lang="en-US" sz="1600" dirty="0">
                <a:latin typeface="Calibri" panose="020F0502020204030204" pitchFamily="34" charset="0"/>
                <a:ea typeface="Calibri" panose="020F0502020204030204" pitchFamily="34" charset="0"/>
                <a:cs typeface="Times New Roman" panose="02020603050405020304" pitchFamily="18" charset="0"/>
              </a:rPr>
              <a:t> form, drivers can type their city and the number of hours they might drive for Lyft in a week to calculate how much they'd make. </a:t>
            </a:r>
          </a:p>
          <a:p>
            <a:pPr algn="ct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When visitors fill out that information and press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Calculate</a:t>
            </a:r>
            <a:r>
              <a:rPr lang="en-US" sz="1600" dirty="0">
                <a:latin typeface="Calibri" panose="020F0502020204030204" pitchFamily="34" charset="0"/>
                <a:ea typeface="Calibri" panose="020F0502020204030204" pitchFamily="34" charset="0"/>
                <a:cs typeface="Times New Roman" panose="02020603050405020304" pitchFamily="18" charset="0"/>
              </a:rPr>
              <a:t>," they aren't taken to a new page. Instead, they see a dollar amount followed by a new call-to-action button to "Apply Now" (which, once clicked, takes drivers up to the form).</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5D6AD57E-AE1C-41DA-9A4A-7A5FB0881BE8}"/>
              </a:ext>
            </a:extLst>
          </p:cNvPr>
          <p:cNvSpPr/>
          <p:nvPr/>
        </p:nvSpPr>
        <p:spPr>
          <a:xfrm>
            <a:off x="893299" y="6052700"/>
            <a:ext cx="10684412" cy="607539"/>
          </a:xfrm>
          <a:prstGeom prst="rect">
            <a:avLst/>
          </a:prstGeom>
        </p:spPr>
        <p:txBody>
          <a:bodyPr wrap="square">
            <a:spAutoFit/>
          </a:bodyPr>
          <a:lstStyle/>
          <a:p>
            <a:pPr algn="ct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By offering these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two conversion paths</a:t>
            </a:r>
            <a:r>
              <a:rPr lang="en-US" sz="1600" dirty="0">
                <a:latin typeface="Calibri" panose="020F0502020204030204" pitchFamily="34" charset="0"/>
                <a:ea typeface="Calibri" panose="020F0502020204030204" pitchFamily="34" charset="0"/>
                <a:cs typeface="Times New Roman" panose="02020603050405020304" pitchFamily="18" charset="0"/>
              </a:rPr>
              <a:t>, they're able to address two different types of people in the conversion path: those who are ready to make the decision now and those who need a little more information before they convert.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38427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090246" y="179363"/>
            <a:ext cx="9601200" cy="745435"/>
          </a:xfrm>
        </p:spPr>
        <p:txBody>
          <a:bodyPr>
            <a:normAutofit/>
          </a:bodyPr>
          <a:lstStyle/>
          <a:p>
            <a:r>
              <a:rPr lang="en-US" sz="2400" b="1" dirty="0">
                <a:latin typeface="Calibri" panose="020F0502020204030204" pitchFamily="34" charset="0"/>
                <a:cs typeface="Calibri" panose="020F0502020204030204" pitchFamily="34" charset="0"/>
              </a:rPr>
              <a:t>Examples of Landing Page</a:t>
            </a:r>
          </a:p>
        </p:txBody>
      </p:sp>
      <p:pic>
        <p:nvPicPr>
          <p:cNvPr id="3" name="Picture 2" descr="Microsoft IT Showcase Webinar Landing page">
            <a:extLst>
              <a:ext uri="{FF2B5EF4-FFF2-40B4-BE49-F238E27FC236}">
                <a16:creationId xmlns:a16="http://schemas.microsoft.com/office/drawing/2014/main" id="{4C01D8BA-B414-440E-AF02-61D94D2E8F15}"/>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14401" y="1163833"/>
            <a:ext cx="6515001" cy="3956807"/>
          </a:xfrm>
          <a:prstGeom prst="rect">
            <a:avLst/>
          </a:prstGeom>
          <a:noFill/>
          <a:ln>
            <a:noFill/>
          </a:ln>
        </p:spPr>
      </p:pic>
      <p:sp>
        <p:nvSpPr>
          <p:cNvPr id="4" name="Rectangle 3">
            <a:extLst>
              <a:ext uri="{FF2B5EF4-FFF2-40B4-BE49-F238E27FC236}">
                <a16:creationId xmlns:a16="http://schemas.microsoft.com/office/drawing/2014/main" id="{EDB060C2-B21B-4D92-8998-31A16F1498DA}"/>
              </a:ext>
            </a:extLst>
          </p:cNvPr>
          <p:cNvSpPr/>
          <p:nvPr/>
        </p:nvSpPr>
        <p:spPr>
          <a:xfrm>
            <a:off x="1090246" y="1318577"/>
            <a:ext cx="3760763" cy="2817887"/>
          </a:xfrm>
          <a:prstGeom prst="rect">
            <a:avLst/>
          </a:prstGeom>
        </p:spPr>
        <p:txBody>
          <a:bodyPr wrap="square">
            <a:spAutoFit/>
          </a:bodyPr>
          <a:lstStyle/>
          <a:p>
            <a:pPr algn="ct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This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simple</a:t>
            </a:r>
            <a:r>
              <a:rPr lang="en-US" sz="1600" dirty="0">
                <a:latin typeface="Calibri" panose="020F0502020204030204" pitchFamily="34" charset="0"/>
                <a:ea typeface="Calibri" panose="020F0502020204030204" pitchFamily="34" charset="0"/>
                <a:cs typeface="Times New Roman" panose="02020603050405020304" pitchFamily="18" charset="0"/>
              </a:rPr>
              <a:t> and straightforward </a:t>
            </a: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design</a:t>
            </a:r>
            <a:r>
              <a:rPr lang="en-US" sz="1600" dirty="0">
                <a:latin typeface="Calibri" panose="020F0502020204030204" pitchFamily="34" charset="0"/>
                <a:ea typeface="Calibri" panose="020F0502020204030204" pitchFamily="34" charset="0"/>
                <a:cs typeface="Times New Roman" panose="02020603050405020304" pitchFamily="18" charset="0"/>
              </a:rPr>
              <a:t> does a great job of presenting why the webinar being offered is important to IT professionals. </a:t>
            </a:r>
          </a:p>
          <a:p>
            <a:pPr algn="ct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Along with a quick blurb describing what the webinar will discuss, the page also includes links to similar webinars, details on the speakers, and links to Microsoft resources that touch on the topics that will be discussed.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03678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935501" y="151227"/>
            <a:ext cx="9601200" cy="745435"/>
          </a:xfrm>
        </p:spPr>
        <p:txBody>
          <a:bodyPr>
            <a:normAutofit/>
          </a:bodyPr>
          <a:lstStyle/>
          <a:p>
            <a:r>
              <a:rPr lang="en-US" sz="2400" b="1" dirty="0">
                <a:latin typeface="Calibri" panose="020F0502020204030204" pitchFamily="34" charset="0"/>
                <a:cs typeface="Calibri" panose="020F0502020204030204" pitchFamily="34" charset="0"/>
              </a:rPr>
              <a:t>Examples of Landing Page</a:t>
            </a:r>
          </a:p>
        </p:txBody>
      </p:sp>
      <p:pic>
        <p:nvPicPr>
          <p:cNvPr id="3" name="Picture 2" descr="khan academy landing page">
            <a:extLst>
              <a:ext uri="{FF2B5EF4-FFF2-40B4-BE49-F238E27FC236}">
                <a16:creationId xmlns:a16="http://schemas.microsoft.com/office/drawing/2014/main" id="{769D2F2E-8DDF-4D85-8790-B3E44F0751F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12875" y="718356"/>
            <a:ext cx="9770940" cy="4374149"/>
          </a:xfrm>
          <a:prstGeom prst="rect">
            <a:avLst/>
          </a:prstGeom>
          <a:noFill/>
          <a:ln>
            <a:noFill/>
          </a:ln>
        </p:spPr>
      </p:pic>
      <p:sp>
        <p:nvSpPr>
          <p:cNvPr id="4" name="Rectangle 3">
            <a:extLst>
              <a:ext uri="{FF2B5EF4-FFF2-40B4-BE49-F238E27FC236}">
                <a16:creationId xmlns:a16="http://schemas.microsoft.com/office/drawing/2014/main" id="{54BE4BA3-FAF1-403D-96E3-9C3D0A94093C}"/>
              </a:ext>
            </a:extLst>
          </p:cNvPr>
          <p:cNvSpPr/>
          <p:nvPr/>
        </p:nvSpPr>
        <p:spPr>
          <a:xfrm>
            <a:off x="1412875" y="5444197"/>
            <a:ext cx="9770940" cy="1264642"/>
          </a:xfrm>
          <a:prstGeom prst="rect">
            <a:avLst/>
          </a:prstGeom>
        </p:spPr>
        <p:txBody>
          <a:bodyPr wrap="square">
            <a:spAutoFit/>
          </a:bodyPr>
          <a:lstStyle/>
          <a:p>
            <a:pPr algn="ct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Khan Academy's homepage does that very well. This page is </a:t>
            </a:r>
            <a:r>
              <a:rPr lang="en-US"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clearly designed </a:t>
            </a:r>
            <a:r>
              <a:rPr lang="en-US" dirty="0">
                <a:latin typeface="Calibri" panose="020F0502020204030204" pitchFamily="34" charset="0"/>
                <a:ea typeface="Calibri" panose="020F0502020204030204" pitchFamily="34" charset="0"/>
                <a:cs typeface="Times New Roman" panose="02020603050405020304" pitchFamily="18" charset="0"/>
              </a:rPr>
              <a:t>for three different types of visitors: those who want to learn something, those who want to teach, and parents who are interested in using Khan Academy for their kids. Plus, how </a:t>
            </a:r>
            <a:r>
              <a:rPr lang="en-US"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motivational</a:t>
            </a:r>
            <a:r>
              <a:rPr lang="en-US" dirty="0">
                <a:latin typeface="Calibri" panose="020F0502020204030204" pitchFamily="34" charset="0"/>
                <a:ea typeface="Calibri" panose="020F0502020204030204" pitchFamily="34" charset="0"/>
                <a:cs typeface="Times New Roman" panose="02020603050405020304" pitchFamily="18" charset="0"/>
              </a:rPr>
              <a:t> is the emblazoned "You can learn anything" text at the top?</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62097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lumMod val="75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3638F2F-4688-4030-B1CC-80272444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dirty="0"/>
          </a:p>
        </p:txBody>
      </p:sp>
      <p:sp>
        <p:nvSpPr>
          <p:cNvPr id="10" name="Freeform 6">
            <a:extLst>
              <a:ext uri="{FF2B5EF4-FFF2-40B4-BE49-F238E27FC236}">
                <a16:creationId xmlns:a16="http://schemas.microsoft.com/office/drawing/2014/main" id="{48C811F0-0ED8-4A7B-BFDE-6433C690E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973751" y="303896"/>
            <a:ext cx="1910102" cy="257067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253764" y="1327355"/>
            <a:ext cx="3559425" cy="4482564"/>
          </a:xfrm>
        </p:spPr>
        <p:txBody>
          <a:bodyPr vert="horz" lIns="91440" tIns="45720" rIns="91440" bIns="45720" rtlCol="0" anchor="t">
            <a:normAutofit/>
          </a:bodyPr>
          <a:lstStyle/>
          <a:p>
            <a:r>
              <a:rPr lang="en-US" b="1" dirty="0">
                <a:latin typeface="Calibri" panose="020F0502020204030204" pitchFamily="34" charset="0"/>
                <a:cs typeface="Calibri" panose="020F0502020204030204" pitchFamily="34" charset="0"/>
              </a:rPr>
              <a:t>What is Landing Page Optimization?</a:t>
            </a:r>
          </a:p>
        </p:txBody>
      </p:sp>
      <p:sp>
        <p:nvSpPr>
          <p:cNvPr id="3" name="Rectangle 2">
            <a:extLst>
              <a:ext uri="{FF2B5EF4-FFF2-40B4-BE49-F238E27FC236}">
                <a16:creationId xmlns:a16="http://schemas.microsoft.com/office/drawing/2014/main" id="{BF90D7B4-32ED-490A-A532-0CE3A6922D14}"/>
              </a:ext>
            </a:extLst>
          </p:cNvPr>
          <p:cNvSpPr/>
          <p:nvPr/>
        </p:nvSpPr>
        <p:spPr>
          <a:xfrm>
            <a:off x="6100123" y="1327356"/>
            <a:ext cx="4872677" cy="4482564"/>
          </a:xfrm>
          <a:prstGeom prst="rect">
            <a:avLst/>
          </a:prstGeom>
        </p:spPr>
        <p:txBody>
          <a:bodyPr vert="horz" lIns="91440" tIns="45720" rIns="91440" bIns="45720" rtlCol="0">
            <a:normAutofit/>
          </a:bodyPr>
          <a:lstStyle/>
          <a:p>
            <a:pPr indent="-384048" defTabSz="914400">
              <a:lnSpc>
                <a:spcPct val="94000"/>
              </a:lnSpc>
              <a:spcAft>
                <a:spcPts val="200"/>
              </a:spcAft>
              <a:buFont typeface="Franklin Gothic Book" panose="020B0503020102020204" pitchFamily="34" charset="0"/>
            </a:pPr>
            <a:r>
              <a:rPr lang="en-US" sz="2800" dirty="0">
                <a:solidFill>
                  <a:schemeClr val="tx2"/>
                </a:solidFill>
              </a:rPr>
              <a:t>Landing page optimization </a:t>
            </a:r>
            <a:r>
              <a:rPr lang="en-US" sz="2800" dirty="0">
                <a:solidFill>
                  <a:schemeClr val="tx2"/>
                </a:solidFill>
                <a:latin typeface="Calibri" panose="020F0502020204030204" pitchFamily="34" charset="0"/>
                <a:cs typeface="Calibri" panose="020F0502020204030204" pitchFamily="34" charset="0"/>
              </a:rPr>
              <a:t>refers</a:t>
            </a:r>
            <a:r>
              <a:rPr lang="en-US" sz="2800" dirty="0">
                <a:solidFill>
                  <a:schemeClr val="tx2"/>
                </a:solidFill>
              </a:rPr>
              <a:t> to the process of enhancing or </a:t>
            </a:r>
            <a:r>
              <a:rPr lang="en-US" sz="2800" b="1" dirty="0">
                <a:solidFill>
                  <a:schemeClr val="bg1"/>
                </a:solidFill>
              </a:rPr>
              <a:t>improving</a:t>
            </a:r>
            <a:r>
              <a:rPr lang="en-US" sz="2800" b="1" dirty="0">
                <a:solidFill>
                  <a:schemeClr val="tx2"/>
                </a:solidFill>
              </a:rPr>
              <a:t> each </a:t>
            </a:r>
            <a:r>
              <a:rPr lang="en-US" sz="2800" b="1" dirty="0">
                <a:solidFill>
                  <a:schemeClr val="bg1"/>
                </a:solidFill>
              </a:rPr>
              <a:t>element</a:t>
            </a:r>
            <a:r>
              <a:rPr lang="en-US" sz="2800" b="1" dirty="0">
                <a:solidFill>
                  <a:schemeClr val="tx2"/>
                </a:solidFill>
              </a:rPr>
              <a:t> </a:t>
            </a:r>
            <a:r>
              <a:rPr lang="en-US" sz="2800" dirty="0">
                <a:solidFill>
                  <a:schemeClr val="tx2"/>
                </a:solidFill>
              </a:rPr>
              <a:t>on your landing </a:t>
            </a:r>
            <a:r>
              <a:rPr lang="en-US" sz="2800" dirty="0"/>
              <a:t>page</a:t>
            </a:r>
            <a:r>
              <a:rPr lang="en-US" sz="2800" b="1" dirty="0">
                <a:solidFill>
                  <a:schemeClr val="bg1"/>
                </a:solidFill>
              </a:rPr>
              <a:t> to increase conversions. </a:t>
            </a:r>
            <a:r>
              <a:rPr lang="en-US" sz="2800" dirty="0">
                <a:solidFill>
                  <a:schemeClr val="tx2"/>
                </a:solidFill>
              </a:rPr>
              <a:t>Instead of redesigning the entire page based solely on a hunch, you use data and anecdotal evidence.</a:t>
            </a:r>
            <a:endParaRPr lang="en-US" sz="2800" dirty="0">
              <a:solidFill>
                <a:schemeClr val="tx2"/>
              </a:solidFill>
              <a:effectLst/>
            </a:endParaRPr>
          </a:p>
        </p:txBody>
      </p:sp>
      <p:sp>
        <p:nvSpPr>
          <p:cNvPr id="12" name="Rectangle 11">
            <a:extLst>
              <a:ext uri="{FF2B5EF4-FFF2-40B4-BE49-F238E27FC236}">
                <a16:creationId xmlns:a16="http://schemas.microsoft.com/office/drawing/2014/main" id="{AAC19CEE-435E-4643-849E-5194A5743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29717306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F789-E1C9-464F-B871-FCB3ACC9711E}"/>
              </a:ext>
            </a:extLst>
          </p:cNvPr>
          <p:cNvSpPr>
            <a:spLocks noGrp="1"/>
          </p:cNvSpPr>
          <p:nvPr>
            <p:ph type="title"/>
          </p:nvPr>
        </p:nvSpPr>
        <p:spPr>
          <a:xfrm>
            <a:off x="1371600" y="685800"/>
            <a:ext cx="9601200" cy="745435"/>
          </a:xfrm>
        </p:spPr>
        <p:txBody>
          <a:bodyPr>
            <a:normAutofit/>
          </a:bodyPr>
          <a:lstStyle/>
          <a:p>
            <a:r>
              <a:rPr lang="en-US" sz="2400" b="1" dirty="0">
                <a:latin typeface="Calibri" panose="020F0502020204030204" pitchFamily="34" charset="0"/>
                <a:cs typeface="Calibri" panose="020F0502020204030204" pitchFamily="34" charset="0"/>
              </a:rPr>
              <a:t>AIDA Model</a:t>
            </a:r>
          </a:p>
        </p:txBody>
      </p:sp>
      <p:sp>
        <p:nvSpPr>
          <p:cNvPr id="3" name="Rectangle 2">
            <a:extLst>
              <a:ext uri="{FF2B5EF4-FFF2-40B4-BE49-F238E27FC236}">
                <a16:creationId xmlns:a16="http://schemas.microsoft.com/office/drawing/2014/main" id="{8CE22F2D-26B2-4EDA-B46A-68242D171B69}"/>
              </a:ext>
            </a:extLst>
          </p:cNvPr>
          <p:cNvSpPr/>
          <p:nvPr/>
        </p:nvSpPr>
        <p:spPr>
          <a:xfrm>
            <a:off x="1371599" y="1136497"/>
            <a:ext cx="10304585" cy="3330848"/>
          </a:xfrm>
          <a:prstGeom prst="rect">
            <a:avLst/>
          </a:prstGeom>
        </p:spPr>
        <p:txBody>
          <a:bodyPr wrap="square">
            <a:spAutoFit/>
          </a:bodyPr>
          <a:lstStyle/>
          <a:p>
            <a:pPr algn="just">
              <a:lnSpc>
                <a:spcPct val="107000"/>
              </a:lnSpc>
              <a:spcAft>
                <a:spcPts val="800"/>
              </a:spcAft>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Awareness</a:t>
            </a:r>
            <a:r>
              <a:rPr lang="en-US" sz="1600" dirty="0">
                <a:latin typeface="Calibri" panose="020F0502020204030204" pitchFamily="34" charset="0"/>
                <a:ea typeface="Calibri" panose="020F0502020204030204" pitchFamily="34" charset="0"/>
                <a:cs typeface="Times New Roman" panose="02020603050405020304" pitchFamily="18" charset="0"/>
              </a:rPr>
              <a:t>: creating brand awareness or affiliation with your product or service. The product must attract the consumer's attention. It is a type of “eyecatcher.”</a:t>
            </a:r>
          </a:p>
          <a:p>
            <a:pPr algn="just">
              <a:lnSpc>
                <a:spcPct val="107000"/>
              </a:lnSpc>
              <a:spcAft>
                <a:spcPts val="80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Interest</a:t>
            </a:r>
            <a:r>
              <a:rPr lang="en-US" sz="1600" dirty="0">
                <a:latin typeface="Calibri" panose="020F0502020204030204" pitchFamily="34" charset="0"/>
                <a:ea typeface="Calibri" panose="020F0502020204030204" pitchFamily="34" charset="0"/>
                <a:cs typeface="Times New Roman" panose="02020603050405020304" pitchFamily="18" charset="0"/>
              </a:rPr>
              <a:t>: Generating interest in the benefits of your product or service, and enough interest to encourage the buyer to start to research further. </a:t>
            </a:r>
          </a:p>
          <a:p>
            <a:pPr algn="just">
              <a:lnSpc>
                <a:spcPct val="107000"/>
              </a:lnSpc>
              <a:spcAft>
                <a:spcPts val="80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Desire</a:t>
            </a:r>
            <a:r>
              <a:rPr lang="en-US" sz="1600" dirty="0">
                <a:latin typeface="Calibri" panose="020F0502020204030204" pitchFamily="34" charset="0"/>
                <a:ea typeface="Calibri" panose="020F0502020204030204" pitchFamily="34" charset="0"/>
                <a:cs typeface="Times New Roman" panose="02020603050405020304" pitchFamily="18" charset="0"/>
              </a:rPr>
              <a:t>: Showing ‘emotional connection' in your product or service. Move the consumer from 'liking' it to 'wanting it’. </a:t>
            </a:r>
          </a:p>
          <a:p>
            <a:pPr algn="just">
              <a:lnSpc>
                <a:spcPct val="107000"/>
              </a:lnSpc>
              <a:spcAft>
                <a:spcPts val="80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sz="1600" b="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Action</a:t>
            </a:r>
            <a:r>
              <a:rPr lang="en-US" sz="1600" dirty="0">
                <a:latin typeface="Calibri" panose="020F0502020204030204" pitchFamily="34" charset="0"/>
                <a:ea typeface="Calibri" panose="020F0502020204030204" pitchFamily="34" charset="0"/>
                <a:cs typeface="Times New Roman" panose="02020603050405020304" pitchFamily="18" charset="0"/>
              </a:rPr>
              <a:t>: </a:t>
            </a:r>
            <a:r>
              <a:rPr lang="en-US" sz="1600" b="1" dirty="0">
                <a:latin typeface="Calibri" panose="020F0502020204030204" pitchFamily="34" charset="0"/>
                <a:ea typeface="Calibri" panose="020F0502020204030204" pitchFamily="34" charset="0"/>
                <a:cs typeface="Times New Roman" panose="02020603050405020304" pitchFamily="18" charset="0"/>
              </a:rPr>
              <a:t>C</a:t>
            </a:r>
            <a:r>
              <a:rPr lang="en-US" sz="1600" dirty="0">
                <a:latin typeface="Calibri" panose="020F0502020204030204" pitchFamily="34" charset="0"/>
                <a:ea typeface="Calibri" panose="020F0502020204030204" pitchFamily="34" charset="0"/>
                <a:cs typeface="Times New Roman" panose="02020603050405020304" pitchFamily="18" charset="0"/>
              </a:rPr>
              <a:t>all </a:t>
            </a:r>
            <a:r>
              <a:rPr lang="en-US" sz="1600" b="1" dirty="0">
                <a:latin typeface="Calibri" panose="020F0502020204030204" pitchFamily="34" charset="0"/>
                <a:ea typeface="Calibri" panose="020F0502020204030204" pitchFamily="34" charset="0"/>
                <a:cs typeface="Times New Roman" panose="02020603050405020304" pitchFamily="18" charset="0"/>
              </a:rPr>
              <a:t>T</a:t>
            </a:r>
            <a:r>
              <a:rPr lang="en-US" sz="1600" dirty="0">
                <a:latin typeface="Calibri" panose="020F0502020204030204" pitchFamily="34" charset="0"/>
                <a:ea typeface="Calibri" panose="020F0502020204030204" pitchFamily="34" charset="0"/>
                <a:cs typeface="Times New Roman" panose="02020603050405020304" pitchFamily="18" charset="0"/>
              </a:rPr>
              <a:t>o </a:t>
            </a:r>
            <a:r>
              <a:rPr lang="en-US" sz="1600" b="1" dirty="0">
                <a:latin typeface="Calibri" panose="020F0502020204030204" pitchFamily="34" charset="0"/>
                <a:ea typeface="Calibri" panose="020F0502020204030204" pitchFamily="34" charset="0"/>
                <a:cs typeface="Times New Roman" panose="02020603050405020304" pitchFamily="18" charset="0"/>
              </a:rPr>
              <a:t>A</a:t>
            </a:r>
            <a:r>
              <a:rPr lang="en-US" sz="1600" dirty="0">
                <a:latin typeface="Calibri" panose="020F0502020204030204" pitchFamily="34" charset="0"/>
                <a:ea typeface="Calibri" panose="020F0502020204030204" pitchFamily="34" charset="0"/>
                <a:cs typeface="Times New Roman" panose="02020603050405020304" pitchFamily="18" charset="0"/>
              </a:rPr>
              <a:t>ction - Move the buyer to interact with your company and taking the next step i.e. downloading a brochure, making the phone call, joining your newsletter, or engaging in live chat, etc.</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C1C151F5-F263-4261-B742-89F32B229ADF}"/>
              </a:ext>
            </a:extLst>
          </p:cNvPr>
          <p:cNvSpPr/>
          <p:nvPr/>
        </p:nvSpPr>
        <p:spPr>
          <a:xfrm>
            <a:off x="2447779" y="4850495"/>
            <a:ext cx="7821637" cy="871008"/>
          </a:xfrm>
          <a:prstGeom prst="rect">
            <a:avLst/>
          </a:prstGeom>
        </p:spPr>
        <p:txBody>
          <a:bodyPr wrap="square">
            <a:spAutoFit/>
          </a:bodyPr>
          <a:lstStyle/>
          <a:p>
            <a:pPr algn="just">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The AIDA model was developed by the American businessman, E. St. Elmo Lewis, in 1898. The original </a:t>
            </a:r>
            <a:r>
              <a:rPr lang="en-US" sz="1600" b="1" i="1"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main purpose was to optimize sales calls, specifically the interaction between seller and buyer</a:t>
            </a:r>
            <a:r>
              <a:rPr lang="en-US" sz="1600" dirty="0">
                <a:latin typeface="Calibri" panose="020F0502020204030204" pitchFamily="34" charset="0"/>
                <a:ea typeface="Calibri" panose="020F0502020204030204" pitchFamily="34" charset="0"/>
                <a:cs typeface="Times New Roman" panose="02020603050405020304" pitchFamily="18" charset="0"/>
              </a:rPr>
              <a:t> concerning the product.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01458895"/>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2797</Words>
  <Application>Microsoft Office PowerPoint</Application>
  <PresentationFormat>Widescreen</PresentationFormat>
  <Paragraphs>212</Paragraphs>
  <Slides>31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Calibri Light</vt:lpstr>
      <vt:lpstr>Franklin Gothic Book</vt:lpstr>
      <vt:lpstr>Symbol</vt:lpstr>
      <vt:lpstr>Crop</vt:lpstr>
      <vt:lpstr>Landing Page Optimization</vt:lpstr>
      <vt:lpstr>Agenda</vt:lpstr>
      <vt:lpstr>What is Landing Page?</vt:lpstr>
      <vt:lpstr>Types of Landing Page</vt:lpstr>
      <vt:lpstr>Examples of Landing Page</vt:lpstr>
      <vt:lpstr>Examples of Landing Page</vt:lpstr>
      <vt:lpstr>Examples of Landing Page</vt:lpstr>
      <vt:lpstr>What is Landing Page Optimization?</vt:lpstr>
      <vt:lpstr>AIDA Model</vt:lpstr>
      <vt:lpstr>PowerPoint Presentation</vt:lpstr>
      <vt:lpstr>Fogg Behavior Model</vt:lpstr>
      <vt:lpstr>Fogg Behavior Model</vt:lpstr>
      <vt:lpstr>Fogg Behavior Model</vt:lpstr>
      <vt:lpstr>Fogg Behavior Model</vt:lpstr>
      <vt:lpstr>Fogg Behavior Model</vt:lpstr>
      <vt:lpstr>Fogg Behavior Model</vt:lpstr>
      <vt:lpstr>The Limbic System</vt:lpstr>
      <vt:lpstr>Limbic Brain Map</vt:lpstr>
      <vt:lpstr>Limbic Model</vt:lpstr>
      <vt:lpstr>Limbic Map</vt:lpstr>
      <vt:lpstr>Example of Limbic System</vt:lpstr>
      <vt:lpstr>5 Second Test</vt:lpstr>
      <vt:lpstr>5 Second Test</vt:lpstr>
      <vt:lpstr>5 Second Test</vt:lpstr>
      <vt:lpstr>5 Second Test</vt:lpstr>
      <vt:lpstr>Example of 5 Second Test</vt:lpstr>
      <vt:lpstr>Example of 5 Second Test</vt:lpstr>
      <vt:lpstr>Landing Page Optimization Checklist</vt:lpstr>
      <vt:lpstr>Landing Page Optimization Checklist</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Landing Page Optimization</dc:title>
  <dc:creator>JATIN KOCHHAR</dc:creator>
  <cp:lastModifiedBy>JATIN KOCHHAR</cp:lastModifiedBy>
  <cp:revision>8</cp:revision>
  <dcterms:created xsi:type="dcterms:W3CDTF">2020-08-06T06:25:13Z</dcterms:created>
  <dcterms:modified xsi:type="dcterms:W3CDTF">2020-08-06T06:36:19Z</dcterms:modified>
</cp:coreProperties>
</file>